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embeddedFontLst>
    <p:embeddedFont>
      <p:font typeface="Proxima Nova"/>
      <p:regular r:id="rId45"/>
      <p:bold r:id="rId46"/>
      <p:italic r:id="rId47"/>
      <p:boldItalic r:id="rId48"/>
    </p:embeddedFont>
    <p:embeddedFont>
      <p:font typeface="PT Serif"/>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1FBD01D-ED80-4374-88FA-B1E1AD04C89C}">
  <a:tblStyle styleId="{91FBD01D-ED80-4374-88FA-B1E1AD04C89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ProximaNova-bold.fntdata"/><Relationship Id="rId45" Type="http://schemas.openxmlformats.org/officeDocument/2006/relationships/font" Target="fonts/ProximaNova-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ProximaNova-boldItalic.fntdata"/><Relationship Id="rId47" Type="http://schemas.openxmlformats.org/officeDocument/2006/relationships/font" Target="fonts/ProximaNova-italic.fntdata"/><Relationship Id="rId49" Type="http://schemas.openxmlformats.org/officeDocument/2006/relationships/font" Target="fonts/PTSerif-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TSerif-italic.fntdata"/><Relationship Id="rId50" Type="http://schemas.openxmlformats.org/officeDocument/2006/relationships/font" Target="fonts/PTSerif-bold.fntdata"/><Relationship Id="rId52" Type="http://schemas.openxmlformats.org/officeDocument/2006/relationships/font" Target="fonts/PTSerif-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9e41e4bbed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9e41e4bbed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9e41e4bbed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9e41e4bbed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9e41e4bbed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9e41e4bbed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9e41e4bbed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9e41e4bbed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9e41e4bbed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9e41e4bbed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9e41e4cfe8_5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9e41e4cfe8_5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9e41e4cfe8_5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9e41e4cfe8_5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9e41e4cfe8_5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9e41e4cfe8_5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9e41e4cfe8_5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9e41e4cfe8_5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9e41e4cfe8_5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9e41e4cfe8_5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9e41e4bbed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9e41e4bbed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9e41e4cfe8_5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9e41e4cfe8_5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9e41e4cfe8_5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9e41e4cfe8_5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9e41e4cfe8_5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9e41e4cfe8_5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9e41e4cfe8_5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9e41e4cfe8_5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9e41e4cfe8_5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9e41e4cfe8_5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9e41e4cfe8_5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9e41e4cfe8_5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9e41e4cfe8_5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9e41e4cfe8_5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9e41e4cfe8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9e41e4cfe8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9e41e4cfe8_5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9e41e4cfe8_5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9e41e4cfe8_5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9e41e4cfe8_5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9e41e4bbed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9e41e4bbed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9e41e4cfe8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9e41e4cfe8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9e41e4cfe8_5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9e41e4cfe8_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9e41e4cfe8_5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9e41e4cfe8_5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9e41e4cfe8_5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9e41e4cfe8_5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9e41e4cfe8_5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9e41e4cfe8_5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9e41e4cfe8_5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9e41e4cfe8_5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9e41e4cfe8_5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9e41e4cfe8_5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9e41e4cfe8_5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9e41e4cfe8_5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a0293413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a0293413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9e41e4bbed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9e41e4bbed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9e41e4bbed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9e41e4bbed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9e41e4bbed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9e41e4bbed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9e41e4bbed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9e41e4bbed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9e41e4bbed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9e41e4bbed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9e41e4bbed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9e41e4bbed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www.youtube.com/watch?v=Ag1AKIl_2GM" TargetMode="External"/><Relationship Id="rId4" Type="http://schemas.openxmlformats.org/officeDocument/2006/relationships/image" Target="../media/image14.jpg"/><Relationship Id="rId5" Type="http://schemas.openxmlformats.org/officeDocument/2006/relationships/image" Target="../media/image2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jpg"/><Relationship Id="rId4" Type="http://schemas.openxmlformats.org/officeDocument/2006/relationships/image" Target="../media/image15.jpg"/><Relationship Id="rId5" Type="http://schemas.openxmlformats.org/officeDocument/2006/relationships/hyperlink" Target="https://n.pr/2GMa0Mg" TargetMode="External"/><Relationship Id="rId6" Type="http://schemas.openxmlformats.org/officeDocument/2006/relationships/hyperlink" Target="http://drive.google.com/file/d/1kF-wWl-mzrAi7FqsP0VuX7N06F_g21Z9/view" TargetMode="External"/><Relationship Id="rId7" Type="http://schemas.openxmlformats.org/officeDocument/2006/relationships/image" Target="../media/image1.png"/><Relationship Id="rId8" Type="http://schemas.openxmlformats.org/officeDocument/2006/relationships/image" Target="../media/image2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3.png"/><Relationship Id="rId9" Type="http://schemas.openxmlformats.org/officeDocument/2006/relationships/image" Target="../media/image17.jpg"/><Relationship Id="rId5" Type="http://schemas.openxmlformats.org/officeDocument/2006/relationships/image" Target="../media/image11.png"/><Relationship Id="rId6" Type="http://schemas.openxmlformats.org/officeDocument/2006/relationships/image" Target="../media/image16.png"/><Relationship Id="rId7" Type="http://schemas.openxmlformats.org/officeDocument/2006/relationships/image" Target="../media/image18.png"/><Relationship Id="rId8"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www.kuleuven.be/open-science/what-is-open-science/scholarly-publishing-and-open-access/open-access-why-and-how" TargetMode="Externa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1" Type="http://schemas.openxmlformats.org/officeDocument/2006/relationships/hyperlink" Target="https://www.kuleuven.be/open-science/what-is-open-science/scholarly-publishing-and-open-access/glossary#Published%20version" TargetMode="External"/><Relationship Id="rId10" Type="http://schemas.openxmlformats.org/officeDocument/2006/relationships/hyperlink" Target="https://v2.sherpa.ac.uk/romeo/" TargetMode="External"/><Relationship Id="rId13" Type="http://schemas.openxmlformats.org/officeDocument/2006/relationships/hyperlink" Target="https://www.kuleuven.be/open-science/what-is-open-science/scholarly-publishing-and-open-access/schol-pub/fair-oa" TargetMode="External"/><Relationship Id="rId12" Type="http://schemas.openxmlformats.org/officeDocument/2006/relationships/hyperlink" Target="https://www.kuleuven.be/open-science/what-is-open-science/scholarly-publishing-and-open-access/glossary#Author%20fees" TargetMode="External"/><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hyperlink" Target="https://www.kuleuven.be/open-science/what-is-open-science/scholarly-publishing-and-open-access/glossary#Paywall" TargetMode="External"/><Relationship Id="rId4" Type="http://schemas.openxmlformats.org/officeDocument/2006/relationships/hyperlink" Target="https://www.kuleuven.be/open-science/what-is-open-science/scholarly-publishing-and-open-access/glossary#Repository" TargetMode="External"/><Relationship Id="rId9" Type="http://schemas.openxmlformats.org/officeDocument/2006/relationships/hyperlink" Target="https://www.kuleuven.be/open-science/what-is-open-science/scholarly-publishing-and-open-access/glossary#Submitted-version" TargetMode="External"/><Relationship Id="rId15" Type="http://schemas.openxmlformats.org/officeDocument/2006/relationships/image" Target="../media/image21.png"/><Relationship Id="rId14" Type="http://schemas.openxmlformats.org/officeDocument/2006/relationships/image" Target="../media/image20.png"/><Relationship Id="rId5" Type="http://schemas.openxmlformats.org/officeDocument/2006/relationships/hyperlink" Target="https://www.kuleuven.be/open-science/what-is-open-science/scholarly-publishing-and-open-access/glossary#Published%20version" TargetMode="External"/><Relationship Id="rId6" Type="http://schemas.openxmlformats.org/officeDocument/2006/relationships/hyperlink" Target="https://www.kuleuven.be/open-science/what-is-open-science/scholarly-publishing-and-open-access/open-access-why-and-how/belgian-oa-legislation" TargetMode="External"/><Relationship Id="rId7" Type="http://schemas.openxmlformats.org/officeDocument/2006/relationships/hyperlink" Target="https://www.kuleuven.be/open-science/what-is-open-science/scholarly-publishing-and-open-access/glossary#Accepted-version" TargetMode="External"/><Relationship Id="rId8" Type="http://schemas.openxmlformats.org/officeDocument/2006/relationships/hyperlink" Target="https://www.kuleuven.be/open-science/what-is-open-science/scholarly-publishing-and-open-access/glossary#Embargo"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40.png"/><Relationship Id="rId5" Type="http://schemas.openxmlformats.org/officeDocument/2006/relationships/image" Target="../media/image30.png"/><Relationship Id="rId6"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1.png"/><Relationship Id="rId4" Type="http://schemas.openxmlformats.org/officeDocument/2006/relationships/image" Target="../media/image36.png"/><Relationship Id="rId5"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www.creativecommons.or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ufal.github.io/public-license-selector/" TargetMode="Externa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hyperlink" Target="https://www.force11.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7.png"/><Relationship Id="rId4" Type="http://schemas.openxmlformats.org/officeDocument/2006/relationships/hyperlink" Target="https://arxiv.org" TargetMode="External"/><Relationship Id="rId5" Type="http://schemas.openxmlformats.org/officeDocument/2006/relationships/hyperlink" Target="https://arxiv.or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hcommons.org" TargetMode="External"/><Relationship Id="rId4" Type="http://schemas.openxmlformats.org/officeDocument/2006/relationships/image" Target="../media/image2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2.png"/><Relationship Id="rId4" Type="http://schemas.openxmlformats.org/officeDocument/2006/relationships/hyperlink" Target="https://zenodo.org" TargetMode="External"/><Relationship Id="rId5" Type="http://schemas.openxmlformats.org/officeDocument/2006/relationships/hyperlink" Target="https://zenodo.org" TargetMode="External"/><Relationship Id="rId6"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1.jpg"/><Relationship Id="rId4" Type="http://schemas.openxmlformats.org/officeDocument/2006/relationships/hyperlink" Target="https://dmponline.be" TargetMode="External"/><Relationship Id="rId5" Type="http://schemas.openxmlformats.org/officeDocument/2006/relationships/hyperlink" Target="https://dmponline.be"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www.budapestopenaccessinitiative.org/read" TargetMode="External"/><Relationship Id="rId4" Type="http://schemas.openxmlformats.org/officeDocument/2006/relationships/hyperlink" Target="https://www.youtube.com/watch?v=Ag1AKIl_2GM&amp;ab_channel=TEDxTalks" TargetMode="External"/><Relationship Id="rId5" Type="http://schemas.openxmlformats.org/officeDocument/2006/relationships/hyperlink" Target="https://www.youtube.com/watch?v=heUYeiOPJKc&amp;t=1s&amp;ab_channel=ACDH-CHOeAW" TargetMode="External"/><Relationship Id="rId6" Type="http://schemas.openxmlformats.org/officeDocument/2006/relationships/hyperlink" Target="https://ufal.github.io/public-license-selector/" TargetMode="External"/><Relationship Id="rId7" Type="http://schemas.openxmlformats.org/officeDocument/2006/relationships/hyperlink" Target="https://www.kuleuven.be/open-science/what-is-open-science/scholarly-publishing-and-open-access/open-access-why-and-how" TargetMode="External"/><Relationship Id="rId8" Type="http://schemas.openxmlformats.org/officeDocument/2006/relationships/hyperlink" Target="https://www.npr.org/programs/ted-radio-hour/449179937/open-source-world"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www.youtube.com/watch?v=pXyJqbe7poQ&amp;ab_channel=DARIAH-EU" TargetMode="External"/><Relationship Id="rId4" Type="http://schemas.openxmlformats.org/officeDocument/2006/relationships/hyperlink" Target="http://www.gnu.org/doc/fsfs-ii-2.pdf" TargetMode="External"/><Relationship Id="rId5" Type="http://schemas.openxmlformats.org/officeDocument/2006/relationships/hyperlink" Target="https://www.theguardian.com/science/political-science/2018/jun/29/elsevier-are-corrupting-open-science-in-europe" TargetMode="External"/><Relationship Id="rId6" Type="http://schemas.openxmlformats.org/officeDocument/2006/relationships/hyperlink" Target="https://www.ted.com/talks/linus_torvalds_the_mind_behind_linux" TargetMode="External"/><Relationship Id="rId7" Type="http://schemas.openxmlformats.org/officeDocument/2006/relationships/hyperlink" Target="https://ulrikewuttke.wordpress.com/2019/04/09/open-data-humanitie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hyperlink" Target="https://creativecommons.org/licenses/by/4.0/" TargetMode="External"/><Relationship Id="rId4" Type="http://schemas.openxmlformats.org/officeDocument/2006/relationships/image" Target="../media/image35.png"/><Relationship Id="rId5"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jpg"/><Relationship Id="rId4" Type="http://schemas.openxmlformats.org/officeDocument/2006/relationships/hyperlink" Target="http://drive.google.com/file/d/1blg3hAWcN1Av6louXP6Dg4TiqW-wz-01/view" TargetMode="External"/><Relationship Id="rId5" Type="http://schemas.openxmlformats.org/officeDocument/2006/relationships/image" Target="../media/image1.png"/><Relationship Id="rId6" Type="http://schemas.openxmlformats.org/officeDocument/2006/relationships/image" Target="../media/image15.jpg"/><Relationship Id="rId7" Type="http://schemas.openxmlformats.org/officeDocument/2006/relationships/hyperlink" Target="https://n.pr/2GMa0M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jpg"/><Relationship Id="rId4" Type="http://schemas.openxmlformats.org/officeDocument/2006/relationships/hyperlink" Target="https://n.pr/2GMa0Mg" TargetMode="External"/><Relationship Id="rId11" Type="http://schemas.openxmlformats.org/officeDocument/2006/relationships/hyperlink" Target="http://drive.google.com/file/d/1vCTyq9kPXXXauRKU_zIVYOjtGdj_fSMM/view" TargetMode="External"/><Relationship Id="rId10" Type="http://schemas.openxmlformats.org/officeDocument/2006/relationships/image" Target="../media/image1.png"/><Relationship Id="rId9" Type="http://schemas.openxmlformats.org/officeDocument/2006/relationships/hyperlink" Target="http://drive.google.com/file/d/1HG5KJ4Vkrkz5jLytAckaX0qbMmbD3_jc/view" TargetMode="External"/><Relationship Id="rId5" Type="http://schemas.openxmlformats.org/officeDocument/2006/relationships/image" Target="../media/image5.jpg"/><Relationship Id="rId6" Type="http://schemas.openxmlformats.org/officeDocument/2006/relationships/image" Target="../media/image6.jpg"/><Relationship Id="rId7" Type="http://schemas.openxmlformats.org/officeDocument/2006/relationships/hyperlink" Target="http://www.youtube.com/watch?v=o8NPllzkFhE" TargetMode="External"/><Relationship Id="rId8"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Open Scholarship, Licensing, and Data Management</a:t>
            </a:r>
            <a:endParaRPr/>
          </a:p>
        </p:txBody>
      </p:sp>
      <p:sp>
        <p:nvSpPr>
          <p:cNvPr id="60" name="Google Shape;60;p13"/>
          <p:cNvSpPr txBox="1"/>
          <p:nvPr/>
        </p:nvSpPr>
        <p:spPr>
          <a:xfrm>
            <a:off x="510450" y="3182313"/>
            <a:ext cx="81231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latin typeface="Proxima Nova"/>
                <a:ea typeface="Proxima Nova"/>
                <a:cs typeface="Proxima Nova"/>
                <a:sym typeface="Proxima Nova"/>
              </a:rPr>
              <a:t>Bootcamp</a:t>
            </a:r>
            <a:endParaRPr sz="20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sz="2000">
                <a:solidFill>
                  <a:srgbClr val="FFFFFF"/>
                </a:solidFill>
                <a:latin typeface="Proxima Nova"/>
                <a:ea typeface="Proxima Nova"/>
                <a:cs typeface="Proxima Nova"/>
                <a:sym typeface="Proxima Nova"/>
              </a:rPr>
              <a:t>MA Digital Text Analysis</a:t>
            </a:r>
            <a:endParaRPr sz="20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2000">
              <a:solidFill>
                <a:srgbClr val="FFFFFF"/>
              </a:solidFill>
              <a:latin typeface="Proxima Nova"/>
              <a:ea typeface="Proxima Nova"/>
              <a:cs typeface="Proxima Nova"/>
              <a:sym typeface="Proxima Nova"/>
            </a:endParaRPr>
          </a:p>
          <a:p>
            <a:pPr indent="0" lvl="0" marL="0" rtl="0" algn="l">
              <a:spcBef>
                <a:spcPts val="0"/>
              </a:spcBef>
              <a:spcAft>
                <a:spcPts val="0"/>
              </a:spcAft>
              <a:buNone/>
            </a:pPr>
            <a:r>
              <a:rPr lang="en" sz="2000">
                <a:solidFill>
                  <a:srgbClr val="FFFFFF"/>
                </a:solidFill>
                <a:latin typeface="Proxima Nova"/>
                <a:ea typeface="Proxima Nova"/>
                <a:cs typeface="Proxima Nova"/>
                <a:sym typeface="Proxima Nova"/>
              </a:rPr>
              <a:t>Wout Dillen</a:t>
            </a:r>
            <a:endParaRPr sz="2000">
              <a:solidFill>
                <a:srgbClr val="FFFFFF"/>
              </a:solidFill>
              <a:latin typeface="Proxima Nova"/>
              <a:ea typeface="Proxima Nova"/>
              <a:cs typeface="Proxima Nova"/>
              <a:sym typeface="Proxima Nova"/>
            </a:endParaRPr>
          </a:p>
        </p:txBody>
      </p:sp>
      <p:pic>
        <p:nvPicPr>
          <p:cNvPr id="61" name="Google Shape;61;p13"/>
          <p:cNvPicPr preferRelativeResize="0"/>
          <p:nvPr/>
        </p:nvPicPr>
        <p:blipFill>
          <a:blip r:embed="rId3">
            <a:alphaModFix/>
          </a:blip>
          <a:stretch>
            <a:fillRect/>
          </a:stretch>
        </p:blipFill>
        <p:spPr>
          <a:xfrm>
            <a:off x="7701375" y="76198"/>
            <a:ext cx="1366425" cy="405900"/>
          </a:xfrm>
          <a:prstGeom prst="rect">
            <a:avLst/>
          </a:prstGeom>
          <a:noFill/>
          <a:ln>
            <a:noFill/>
          </a:ln>
        </p:spPr>
      </p:pic>
      <p:pic>
        <p:nvPicPr>
          <p:cNvPr id="62" name="Google Shape;62;p13"/>
          <p:cNvPicPr preferRelativeResize="0"/>
          <p:nvPr/>
        </p:nvPicPr>
        <p:blipFill>
          <a:blip r:embed="rId4">
            <a:alphaModFix/>
          </a:blip>
          <a:stretch>
            <a:fillRect/>
          </a:stretch>
        </p:blipFill>
        <p:spPr>
          <a:xfrm>
            <a:off x="586659" y="4695025"/>
            <a:ext cx="798440" cy="281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Free Software Movement (GNU/Linux)</a:t>
            </a:r>
            <a:endParaRPr/>
          </a:p>
        </p:txBody>
      </p:sp>
      <p:sp>
        <p:nvSpPr>
          <p:cNvPr id="148" name="Google Shape;148;p22"/>
          <p:cNvSpPr txBox="1"/>
          <p:nvPr>
            <p:ph idx="1" type="body"/>
          </p:nvPr>
        </p:nvSpPr>
        <p:spPr>
          <a:xfrm>
            <a:off x="4731300" y="3178475"/>
            <a:ext cx="4080300" cy="13968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rPr i="1" lang="en" sz="1400">
                <a:solidFill>
                  <a:srgbClr val="000000"/>
                </a:solidFill>
              </a:rPr>
              <a:t>Free software” is a matter of liberty, not price. To understand the concept, you should think of </a:t>
            </a:r>
            <a:r>
              <a:rPr b="1" i="1" lang="en" sz="1400">
                <a:solidFill>
                  <a:schemeClr val="dk2"/>
                </a:solidFill>
              </a:rPr>
              <a:t>“free” as in “free speech,” not as in “free beer”</a:t>
            </a:r>
            <a:r>
              <a:rPr i="1" lang="en" sz="1400">
                <a:solidFill>
                  <a:srgbClr val="000000"/>
                </a:solidFill>
              </a:rPr>
              <a:t>.</a:t>
            </a:r>
            <a:endParaRPr i="1" sz="1400">
              <a:solidFill>
                <a:srgbClr val="000000"/>
              </a:solidFill>
            </a:endParaRPr>
          </a:p>
          <a:p>
            <a:pPr indent="0" lvl="0" marL="0" rtl="0" algn="r">
              <a:spcBef>
                <a:spcPts val="1200"/>
              </a:spcBef>
              <a:spcAft>
                <a:spcPts val="0"/>
              </a:spcAft>
              <a:buNone/>
            </a:pPr>
            <a:r>
              <a:rPr lang="en" sz="1400">
                <a:solidFill>
                  <a:srgbClr val="000000"/>
                </a:solidFill>
              </a:rPr>
              <a:t>(Stallman 2002, 3)</a:t>
            </a:r>
            <a:endParaRPr sz="1400">
              <a:solidFill>
                <a:srgbClr val="000000"/>
              </a:solidFill>
            </a:endParaRPr>
          </a:p>
          <a:p>
            <a:pPr indent="0" lvl="0" marL="0" rtl="0" algn="l">
              <a:spcBef>
                <a:spcPts val="1200"/>
              </a:spcBef>
              <a:spcAft>
                <a:spcPts val="1600"/>
              </a:spcAft>
              <a:buNone/>
            </a:pPr>
            <a:r>
              <a:t/>
            </a:r>
            <a:endParaRPr sz="1400"/>
          </a:p>
        </p:txBody>
      </p:sp>
      <p:pic>
        <p:nvPicPr>
          <p:cNvPr descr="It is the first TEDx talk of the founder of Free Software movement. Stallman, RMS for short, has changed the world with his vision of freedom for the digital age. He launched the GNU operating system, used with Linux as a component, and inspired the development of Creative Commons licences and Wikipedia project. In this talk, Stallman describes how nonfree programs give companies control of their users and what users can do in order to recover control over their computing.&#10;&#10;Licence: Creative Commons BY-SA-ND 3.0&#10;&#10;CREDITS :&#10;Drawings under CC-BY-ND 3.0 created by Christian Nogareda (Kwis, Http://kwis.tumblr.com) &amp; Valentin Pasquier (http://utopiqdream.deviantart.com) based on ideas of  Richard Stallman, by himself &amp; Ynternet.org foundation.&#10;&#10;&#10;In the spirit of ideas worth spreading, TEDx is a program of local, self-organized events that bring people together to share a TED-like experience. At a TEDx event, TEDTalks video and live speakers combine to spark deep discussion and connection in a small group. These local, self-organized events are branded TEDx, where x = independently organized TED event. The TED Conference provides general guidance for the TEDx program, but individual TEDx events are self-organized.* (*Subject to certain rules and regulations)" id="149" name="Google Shape;149;p22" title="Free software, free society: Richard Stallman at TEDxGeneva 2014">
            <a:hlinkClick r:id="rId3"/>
          </p:cNvPr>
          <p:cNvPicPr preferRelativeResize="0"/>
          <p:nvPr/>
        </p:nvPicPr>
        <p:blipFill>
          <a:blip r:embed="rId4">
            <a:alphaModFix/>
          </a:blip>
          <a:stretch>
            <a:fillRect/>
          </a:stretch>
        </p:blipFill>
        <p:spPr>
          <a:xfrm>
            <a:off x="311700" y="1246325"/>
            <a:ext cx="3986300" cy="2989725"/>
          </a:xfrm>
          <a:prstGeom prst="rect">
            <a:avLst/>
          </a:prstGeom>
          <a:noFill/>
          <a:ln>
            <a:noFill/>
          </a:ln>
        </p:spPr>
      </p:pic>
      <p:pic>
        <p:nvPicPr>
          <p:cNvPr id="150" name="Google Shape;150;p22"/>
          <p:cNvPicPr preferRelativeResize="0"/>
          <p:nvPr/>
        </p:nvPicPr>
        <p:blipFill>
          <a:blip r:embed="rId5">
            <a:alphaModFix/>
          </a:blip>
          <a:stretch>
            <a:fillRect/>
          </a:stretch>
        </p:blipFill>
        <p:spPr>
          <a:xfrm>
            <a:off x="6412950" y="1246325"/>
            <a:ext cx="2419350" cy="1612892"/>
          </a:xfrm>
          <a:prstGeom prst="rect">
            <a:avLst/>
          </a:prstGeom>
          <a:noFill/>
          <a:ln>
            <a:noFill/>
          </a:ln>
        </p:spPr>
      </p:pic>
      <p:sp>
        <p:nvSpPr>
          <p:cNvPr id="151" name="Google Shape;151;p22"/>
          <p:cNvSpPr txBox="1"/>
          <p:nvPr/>
        </p:nvSpPr>
        <p:spPr>
          <a:xfrm>
            <a:off x="6427025" y="2951450"/>
            <a:ext cx="2419200" cy="25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Richard M. Stallman</a:t>
            </a:r>
            <a:endParaRPr>
              <a:latin typeface="Proxima Nova"/>
              <a:ea typeface="Proxima Nova"/>
              <a:cs typeface="Proxima Nova"/>
              <a:sym typeface="Proxima Nova"/>
            </a:endParaRPr>
          </a:p>
        </p:txBody>
      </p:sp>
      <p:sp>
        <p:nvSpPr>
          <p:cNvPr id="152" name="Google Shape;152;p22"/>
          <p:cNvSpPr txBox="1"/>
          <p:nvPr/>
        </p:nvSpPr>
        <p:spPr>
          <a:xfrm>
            <a:off x="320975" y="4423250"/>
            <a:ext cx="3986400" cy="39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TEDx Talk: Free Software, Free Society </a:t>
            </a:r>
            <a:endParaRPr>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Source in Academia</a:t>
            </a:r>
            <a:endParaRPr/>
          </a:p>
        </p:txBody>
      </p:sp>
      <p:sp>
        <p:nvSpPr>
          <p:cNvPr id="158" name="Google Shape;158;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1155CC"/>
                </a:solidFill>
              </a:rPr>
              <a:t>Why would the principles of Open Source be useful for academia?</a:t>
            </a:r>
            <a:endParaRPr b="1">
              <a:solidFill>
                <a:srgbClr val="1155CC"/>
              </a:solidFill>
            </a:endParaRPr>
          </a:p>
          <a:p>
            <a:pPr indent="0" lvl="0" marL="457200" rtl="0" algn="l">
              <a:spcBef>
                <a:spcPts val="1600"/>
              </a:spcBef>
              <a:spcAft>
                <a:spcPts val="1600"/>
              </a:spcAft>
              <a:buNone/>
            </a:pPr>
            <a:r>
              <a:t/>
            </a:r>
            <a:endParaRPr/>
          </a:p>
        </p:txBody>
      </p:sp>
      <p:sp>
        <p:nvSpPr>
          <p:cNvPr id="159" name="Google Shape;159;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rgbClr val="1155CC"/>
              </a:solidFill>
            </a:endParaRPr>
          </a:p>
          <a:p>
            <a:pPr indent="-342900" lvl="0" marL="457200" rtl="0" algn="l">
              <a:spcBef>
                <a:spcPts val="1600"/>
              </a:spcBef>
              <a:spcAft>
                <a:spcPts val="0"/>
              </a:spcAft>
              <a:buSzPts val="1800"/>
              <a:buChar char="❖"/>
            </a:pPr>
            <a:r>
              <a:rPr lang="en"/>
              <a:t>Accountability</a:t>
            </a:r>
            <a:endParaRPr/>
          </a:p>
          <a:p>
            <a:pPr indent="-342900" lvl="0" marL="457200" rtl="0" algn="l">
              <a:spcBef>
                <a:spcPts val="0"/>
              </a:spcBef>
              <a:spcAft>
                <a:spcPts val="0"/>
              </a:spcAft>
              <a:buSzPts val="1800"/>
              <a:buChar char="❖"/>
            </a:pPr>
            <a:r>
              <a:rPr lang="en"/>
              <a:t>Reproducibility</a:t>
            </a:r>
            <a:endParaRPr/>
          </a:p>
          <a:p>
            <a:pPr indent="-342900" lvl="0" marL="457200" rtl="0" algn="l">
              <a:spcBef>
                <a:spcPts val="0"/>
              </a:spcBef>
              <a:spcAft>
                <a:spcPts val="0"/>
              </a:spcAft>
              <a:buSzPts val="1800"/>
              <a:buChar char="❖"/>
            </a:pPr>
            <a:r>
              <a:rPr lang="en"/>
              <a:t>Redundancy </a:t>
            </a:r>
            <a:endParaRPr/>
          </a:p>
          <a:p>
            <a:pPr indent="-342900" lvl="0" marL="457200" rtl="0" algn="l">
              <a:spcBef>
                <a:spcPts val="0"/>
              </a:spcBef>
              <a:spcAft>
                <a:spcPts val="0"/>
              </a:spcAft>
              <a:buSzPts val="1800"/>
              <a:buChar char="❖"/>
            </a:pPr>
            <a:r>
              <a:rPr lang="en"/>
              <a:t>Reusability</a:t>
            </a:r>
            <a:endParaRPr/>
          </a:p>
          <a:p>
            <a:pPr indent="-342900" lvl="0" marL="457200" rtl="0" algn="l">
              <a:spcBef>
                <a:spcPts val="0"/>
              </a:spcBef>
              <a:spcAft>
                <a:spcPts val="0"/>
              </a:spcAft>
              <a:buSzPts val="1800"/>
              <a:buChar char="❖"/>
            </a:pPr>
            <a:r>
              <a:rPr lang="en"/>
              <a:t>Progress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xEl>
                                              <p:pRg end="0" st="0"/>
                                            </p:txEl>
                                          </p:spTgt>
                                        </p:tgtEl>
                                        <p:attrNameLst>
                                          <p:attrName>style.visibility</p:attrName>
                                        </p:attrNameLst>
                                      </p:cBhvr>
                                      <p:to>
                                        <p:strVal val="visible"/>
                                      </p:to>
                                    </p:set>
                                    <p:animEffect filter="fade" transition="in">
                                      <p:cBhvr>
                                        <p:cTn dur="1000"/>
                                        <p:tgtEl>
                                          <p:spTgt spid="15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xEl>
                                              <p:pRg end="1" st="1"/>
                                            </p:txEl>
                                          </p:spTgt>
                                        </p:tgtEl>
                                        <p:attrNameLst>
                                          <p:attrName>style.visibility</p:attrName>
                                        </p:attrNameLst>
                                      </p:cBhvr>
                                      <p:to>
                                        <p:strVal val="visible"/>
                                      </p:to>
                                    </p:set>
                                    <p:animEffect filter="fade" transition="in">
                                      <p:cBhvr>
                                        <p:cTn dur="1000"/>
                                        <p:tgtEl>
                                          <p:spTgt spid="15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xEl>
                                              <p:pRg end="2" st="2"/>
                                            </p:txEl>
                                          </p:spTgt>
                                        </p:tgtEl>
                                        <p:attrNameLst>
                                          <p:attrName>style.visibility</p:attrName>
                                        </p:attrNameLst>
                                      </p:cBhvr>
                                      <p:to>
                                        <p:strVal val="visible"/>
                                      </p:to>
                                    </p:set>
                                    <p:animEffect filter="fade" transition="in">
                                      <p:cBhvr>
                                        <p:cTn dur="1000"/>
                                        <p:tgtEl>
                                          <p:spTgt spid="15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xEl>
                                              <p:pRg end="3" st="3"/>
                                            </p:txEl>
                                          </p:spTgt>
                                        </p:tgtEl>
                                        <p:attrNameLst>
                                          <p:attrName>style.visibility</p:attrName>
                                        </p:attrNameLst>
                                      </p:cBhvr>
                                      <p:to>
                                        <p:strVal val="visible"/>
                                      </p:to>
                                    </p:set>
                                    <p:animEffect filter="fade" transition="in">
                                      <p:cBhvr>
                                        <p:cTn dur="1000"/>
                                        <p:tgtEl>
                                          <p:spTgt spid="15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xEl>
                                              <p:pRg end="4" st="4"/>
                                            </p:txEl>
                                          </p:spTgt>
                                        </p:tgtEl>
                                        <p:attrNameLst>
                                          <p:attrName>style.visibility</p:attrName>
                                        </p:attrNameLst>
                                      </p:cBhvr>
                                      <p:to>
                                        <p:strVal val="visible"/>
                                      </p:to>
                                    </p:set>
                                    <p:animEffect filter="fade" transition="in">
                                      <p:cBhvr>
                                        <p:cTn dur="1000"/>
                                        <p:tgtEl>
                                          <p:spTgt spid="15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xEl>
                                              <p:pRg end="5" st="5"/>
                                            </p:txEl>
                                          </p:spTgt>
                                        </p:tgtEl>
                                        <p:attrNameLst>
                                          <p:attrName>style.visibility</p:attrName>
                                        </p:attrNameLst>
                                      </p:cBhvr>
                                      <p:to>
                                        <p:strVal val="visible"/>
                                      </p:to>
                                    </p:set>
                                    <p:animEffect filter="fade" transition="in">
                                      <p:cBhvr>
                                        <p:cTn dur="1000"/>
                                        <p:tgtEl>
                                          <p:spTgt spid="159">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4"/>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Open Access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Birth of Scientific Journals </a:t>
            </a:r>
            <a:endParaRPr/>
          </a:p>
        </p:txBody>
      </p:sp>
      <p:sp>
        <p:nvSpPr>
          <p:cNvPr id="170" name="Google Shape;170;p25"/>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Philosophical Transactions (Vol. 1, 1665)</a:t>
            </a:r>
            <a:endParaRPr/>
          </a:p>
          <a:p>
            <a:pPr indent="0" lvl="0" marL="0" rtl="0" algn="l">
              <a:spcBef>
                <a:spcPts val="1600"/>
              </a:spcBef>
              <a:spcAft>
                <a:spcPts val="0"/>
              </a:spcAft>
              <a:buNone/>
            </a:pPr>
            <a:r>
              <a:t/>
            </a:r>
            <a:endParaRPr/>
          </a:p>
          <a:p>
            <a:pPr indent="-336550" lvl="0" marL="457200" rtl="0" algn="l">
              <a:spcBef>
                <a:spcPts val="1600"/>
              </a:spcBef>
              <a:spcAft>
                <a:spcPts val="0"/>
              </a:spcAft>
              <a:buSzPts val="1700"/>
              <a:buChar char="●"/>
            </a:pPr>
            <a:r>
              <a:rPr lang="en" sz="1700"/>
              <a:t>Openness (accountability, reproducibility, etc.)</a:t>
            </a:r>
            <a:endParaRPr sz="1700"/>
          </a:p>
          <a:p>
            <a:pPr indent="-336550" lvl="0" marL="457200" rtl="0" algn="l">
              <a:spcBef>
                <a:spcPts val="0"/>
              </a:spcBef>
              <a:spcAft>
                <a:spcPts val="0"/>
              </a:spcAft>
              <a:buSzPts val="1700"/>
              <a:buChar char="●"/>
            </a:pPr>
            <a:r>
              <a:rPr lang="en" sz="1700"/>
              <a:t>Speed</a:t>
            </a:r>
            <a:endParaRPr sz="1700"/>
          </a:p>
          <a:p>
            <a:pPr indent="-336550" lvl="0" marL="457200" rtl="0" algn="l">
              <a:spcBef>
                <a:spcPts val="0"/>
              </a:spcBef>
              <a:spcAft>
                <a:spcPts val="0"/>
              </a:spcAft>
              <a:buSzPts val="1700"/>
              <a:buChar char="●"/>
            </a:pPr>
            <a:r>
              <a:rPr lang="en" sz="1700"/>
              <a:t>Progress</a:t>
            </a:r>
            <a:endParaRPr sz="1700"/>
          </a:p>
        </p:txBody>
      </p:sp>
      <p:pic>
        <p:nvPicPr>
          <p:cNvPr id="171" name="Google Shape;171;p25"/>
          <p:cNvPicPr preferRelativeResize="0"/>
          <p:nvPr/>
        </p:nvPicPr>
        <p:blipFill>
          <a:blip r:embed="rId3">
            <a:alphaModFix/>
          </a:blip>
          <a:stretch>
            <a:fillRect/>
          </a:stretch>
        </p:blipFill>
        <p:spPr>
          <a:xfrm>
            <a:off x="7262400" y="1222925"/>
            <a:ext cx="1569900" cy="1180500"/>
          </a:xfrm>
          <a:prstGeom prst="rect">
            <a:avLst/>
          </a:prstGeom>
          <a:noFill/>
          <a:ln>
            <a:noFill/>
          </a:ln>
        </p:spPr>
      </p:pic>
      <p:pic>
        <p:nvPicPr>
          <p:cNvPr id="172" name="Google Shape;172;p25"/>
          <p:cNvPicPr preferRelativeResize="0"/>
          <p:nvPr/>
        </p:nvPicPr>
        <p:blipFill>
          <a:blip r:embed="rId4">
            <a:alphaModFix/>
          </a:blip>
          <a:stretch>
            <a:fillRect/>
          </a:stretch>
        </p:blipFill>
        <p:spPr>
          <a:xfrm>
            <a:off x="4844868" y="3938450"/>
            <a:ext cx="952925" cy="952950"/>
          </a:xfrm>
          <a:prstGeom prst="rect">
            <a:avLst/>
          </a:prstGeom>
          <a:noFill/>
          <a:ln>
            <a:noFill/>
          </a:ln>
        </p:spPr>
      </p:pic>
      <p:sp>
        <p:nvSpPr>
          <p:cNvPr id="173" name="Google Shape;173;p25"/>
          <p:cNvSpPr txBox="1"/>
          <p:nvPr/>
        </p:nvSpPr>
        <p:spPr>
          <a:xfrm>
            <a:off x="6204025" y="4120400"/>
            <a:ext cx="2638800" cy="6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TED Radio Hour Podcast:</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Open Source World</a:t>
            </a:r>
            <a:endParaRPr>
              <a:latin typeface="Proxima Nova"/>
              <a:ea typeface="Proxima Nova"/>
              <a:cs typeface="Proxima Nova"/>
              <a:sym typeface="Proxima Nova"/>
            </a:endParaRPr>
          </a:p>
          <a:p>
            <a:pPr indent="0" lvl="0" marL="0" rtl="0" algn="l">
              <a:spcBef>
                <a:spcPts val="0"/>
              </a:spcBef>
              <a:spcAft>
                <a:spcPts val="0"/>
              </a:spcAft>
              <a:buNone/>
            </a:pPr>
            <a:r>
              <a:rPr lang="en" u="sng">
                <a:solidFill>
                  <a:srgbClr val="FF00FF"/>
                </a:solidFill>
                <a:latin typeface="Consolas"/>
                <a:ea typeface="Consolas"/>
                <a:cs typeface="Consolas"/>
                <a:sym typeface="Consolas"/>
                <a:hlinkClick r:id="rId5">
                  <a:extLst>
                    <a:ext uri="{A12FA001-AC4F-418D-AE19-62706E023703}">
                      <ahyp:hlinkClr val="tx"/>
                    </a:ext>
                  </a:extLst>
                </a:hlinkClick>
              </a:rPr>
              <a:t>https://n.pr/2GMa0Mg</a:t>
            </a:r>
            <a:r>
              <a:rPr lang="en">
                <a:solidFill>
                  <a:srgbClr val="FF00FF"/>
                </a:solidFill>
                <a:latin typeface="Consolas"/>
                <a:ea typeface="Consolas"/>
                <a:cs typeface="Consolas"/>
                <a:sym typeface="Consolas"/>
              </a:rPr>
              <a:t> </a:t>
            </a:r>
            <a:endParaRPr>
              <a:solidFill>
                <a:srgbClr val="FF00FF"/>
              </a:solidFill>
              <a:latin typeface="Consolas"/>
              <a:ea typeface="Consolas"/>
              <a:cs typeface="Consolas"/>
              <a:sym typeface="Consolas"/>
            </a:endParaRPr>
          </a:p>
        </p:txBody>
      </p:sp>
      <p:pic>
        <p:nvPicPr>
          <p:cNvPr id="174" name="Google Shape;174;p25" title="TRH-20151023-OpenSourceWorld-OpenAccessJournals.mp3">
            <a:hlinkClick r:id="rId6"/>
          </p:cNvPr>
          <p:cNvPicPr preferRelativeResize="0"/>
          <p:nvPr/>
        </p:nvPicPr>
        <p:blipFill>
          <a:blip r:embed="rId7">
            <a:alphaModFix/>
          </a:blip>
          <a:stretch>
            <a:fillRect/>
          </a:stretch>
        </p:blipFill>
        <p:spPr>
          <a:xfrm>
            <a:off x="7818750" y="3291675"/>
            <a:ext cx="457200" cy="457200"/>
          </a:xfrm>
          <a:prstGeom prst="rect">
            <a:avLst/>
          </a:prstGeom>
          <a:noFill/>
          <a:ln>
            <a:noFill/>
          </a:ln>
        </p:spPr>
      </p:pic>
      <p:sp>
        <p:nvSpPr>
          <p:cNvPr id="175" name="Google Shape;175;p25"/>
          <p:cNvSpPr txBox="1"/>
          <p:nvPr/>
        </p:nvSpPr>
        <p:spPr>
          <a:xfrm>
            <a:off x="7272925" y="2575675"/>
            <a:ext cx="1569900" cy="39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Clay Shirky</a:t>
            </a:r>
            <a:endParaRPr>
              <a:latin typeface="Proxima Nova"/>
              <a:ea typeface="Proxima Nova"/>
              <a:cs typeface="Proxima Nova"/>
              <a:sym typeface="Proxima Nova"/>
            </a:endParaRPr>
          </a:p>
        </p:txBody>
      </p:sp>
      <p:pic>
        <p:nvPicPr>
          <p:cNvPr id="176" name="Google Shape;176;p25"/>
          <p:cNvPicPr preferRelativeResize="0"/>
          <p:nvPr/>
        </p:nvPicPr>
        <p:blipFill>
          <a:blip r:embed="rId8">
            <a:alphaModFix/>
          </a:blip>
          <a:stretch>
            <a:fillRect/>
          </a:stretch>
        </p:blipFill>
        <p:spPr>
          <a:xfrm>
            <a:off x="4844864" y="1124088"/>
            <a:ext cx="1977600" cy="2707999"/>
          </a:xfrm>
          <a:prstGeom prst="rect">
            <a:avLst/>
          </a:prstGeom>
          <a:noFill/>
          <a:ln>
            <a:noFill/>
          </a:ln>
          <a:effectLst>
            <a:outerShdw blurRad="57150" rotWithShape="0" algn="bl" dir="3360000" dist="47625">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Academic Journals as a Business</a:t>
            </a:r>
            <a:endParaRPr/>
          </a:p>
        </p:txBody>
      </p:sp>
      <p:pic>
        <p:nvPicPr>
          <p:cNvPr descr="Flying Money" id="182" name="Google Shape;182;p26"/>
          <p:cNvPicPr preferRelativeResize="0"/>
          <p:nvPr/>
        </p:nvPicPr>
        <p:blipFill rotWithShape="1">
          <a:blip r:embed="rId3">
            <a:alphaModFix/>
          </a:blip>
          <a:srcRect b="0" l="0" r="0" t="0"/>
          <a:stretch/>
        </p:blipFill>
        <p:spPr>
          <a:xfrm>
            <a:off x="607945" y="3315077"/>
            <a:ext cx="685800" cy="685800"/>
          </a:xfrm>
          <a:prstGeom prst="rect">
            <a:avLst/>
          </a:prstGeom>
          <a:noFill/>
          <a:ln>
            <a:noFill/>
          </a:ln>
        </p:spPr>
      </p:pic>
      <p:pic>
        <p:nvPicPr>
          <p:cNvPr descr="Safe" id="183" name="Google Shape;183;p26"/>
          <p:cNvPicPr preferRelativeResize="0"/>
          <p:nvPr/>
        </p:nvPicPr>
        <p:blipFill rotWithShape="1">
          <a:blip r:embed="rId4">
            <a:alphaModFix/>
          </a:blip>
          <a:srcRect b="0" l="0" r="0" t="0"/>
          <a:stretch/>
        </p:blipFill>
        <p:spPr>
          <a:xfrm>
            <a:off x="1369941" y="3883071"/>
            <a:ext cx="685800" cy="685800"/>
          </a:xfrm>
          <a:prstGeom prst="rect">
            <a:avLst/>
          </a:prstGeom>
          <a:noFill/>
          <a:ln>
            <a:noFill/>
          </a:ln>
        </p:spPr>
      </p:pic>
      <p:pic>
        <p:nvPicPr>
          <p:cNvPr descr="Coins" id="184" name="Google Shape;184;p26"/>
          <p:cNvPicPr preferRelativeResize="0"/>
          <p:nvPr/>
        </p:nvPicPr>
        <p:blipFill rotWithShape="1">
          <a:blip r:embed="rId5">
            <a:alphaModFix/>
          </a:blip>
          <a:srcRect b="0" l="0" r="0" t="0"/>
          <a:stretch/>
        </p:blipFill>
        <p:spPr>
          <a:xfrm>
            <a:off x="1020395" y="4180542"/>
            <a:ext cx="349550" cy="349525"/>
          </a:xfrm>
          <a:prstGeom prst="rect">
            <a:avLst/>
          </a:prstGeom>
          <a:noFill/>
          <a:ln>
            <a:noFill/>
          </a:ln>
        </p:spPr>
      </p:pic>
      <p:pic>
        <p:nvPicPr>
          <p:cNvPr descr="Gold bars" id="185" name="Google Shape;185;p26"/>
          <p:cNvPicPr preferRelativeResize="0"/>
          <p:nvPr/>
        </p:nvPicPr>
        <p:blipFill rotWithShape="1">
          <a:blip r:embed="rId6">
            <a:alphaModFix/>
          </a:blip>
          <a:srcRect b="0" l="0" r="0" t="0"/>
          <a:stretch/>
        </p:blipFill>
        <p:spPr>
          <a:xfrm>
            <a:off x="1979548" y="3938213"/>
            <a:ext cx="685800" cy="685800"/>
          </a:xfrm>
          <a:prstGeom prst="rect">
            <a:avLst/>
          </a:prstGeom>
          <a:noFill/>
          <a:ln>
            <a:noFill/>
          </a:ln>
        </p:spPr>
      </p:pic>
      <p:pic>
        <p:nvPicPr>
          <p:cNvPr descr="Coins" id="186" name="Google Shape;186;p26"/>
          <p:cNvPicPr preferRelativeResize="0"/>
          <p:nvPr/>
        </p:nvPicPr>
        <p:blipFill rotWithShape="1">
          <a:blip r:embed="rId5">
            <a:alphaModFix/>
          </a:blip>
          <a:srcRect b="0" l="0" r="0" t="0"/>
          <a:stretch/>
        </p:blipFill>
        <p:spPr>
          <a:xfrm>
            <a:off x="681670" y="4180542"/>
            <a:ext cx="349550" cy="349525"/>
          </a:xfrm>
          <a:prstGeom prst="rect">
            <a:avLst/>
          </a:prstGeom>
          <a:noFill/>
          <a:ln>
            <a:noFill/>
          </a:ln>
        </p:spPr>
      </p:pic>
      <p:pic>
        <p:nvPicPr>
          <p:cNvPr descr="Coins" id="187" name="Google Shape;187;p26"/>
          <p:cNvPicPr preferRelativeResize="0"/>
          <p:nvPr/>
        </p:nvPicPr>
        <p:blipFill rotWithShape="1">
          <a:blip r:embed="rId5">
            <a:alphaModFix/>
          </a:blip>
          <a:srcRect b="0" l="0" r="0" t="0"/>
          <a:stretch/>
        </p:blipFill>
        <p:spPr>
          <a:xfrm>
            <a:off x="366445" y="4180542"/>
            <a:ext cx="349550" cy="349525"/>
          </a:xfrm>
          <a:prstGeom prst="rect">
            <a:avLst/>
          </a:prstGeom>
          <a:noFill/>
          <a:ln>
            <a:noFill/>
          </a:ln>
        </p:spPr>
      </p:pic>
      <p:pic>
        <p:nvPicPr>
          <p:cNvPr id="188" name="Google Shape;188;p26"/>
          <p:cNvPicPr preferRelativeResize="0"/>
          <p:nvPr/>
        </p:nvPicPr>
        <p:blipFill>
          <a:blip r:embed="rId7">
            <a:alphaModFix/>
          </a:blip>
          <a:stretch>
            <a:fillRect/>
          </a:stretch>
        </p:blipFill>
        <p:spPr>
          <a:xfrm>
            <a:off x="5074525" y="2693838"/>
            <a:ext cx="1803025" cy="1803025"/>
          </a:xfrm>
          <a:prstGeom prst="rect">
            <a:avLst/>
          </a:prstGeom>
          <a:noFill/>
          <a:ln>
            <a:noFill/>
          </a:ln>
        </p:spPr>
      </p:pic>
      <p:pic>
        <p:nvPicPr>
          <p:cNvPr id="189" name="Google Shape;189;p26"/>
          <p:cNvPicPr preferRelativeResize="0"/>
          <p:nvPr/>
        </p:nvPicPr>
        <p:blipFill>
          <a:blip r:embed="rId8">
            <a:alphaModFix/>
          </a:blip>
          <a:stretch>
            <a:fillRect/>
          </a:stretch>
        </p:blipFill>
        <p:spPr>
          <a:xfrm>
            <a:off x="7351199" y="2655475"/>
            <a:ext cx="1634175" cy="1803027"/>
          </a:xfrm>
          <a:prstGeom prst="rect">
            <a:avLst/>
          </a:prstGeom>
          <a:noFill/>
          <a:ln>
            <a:noFill/>
          </a:ln>
        </p:spPr>
      </p:pic>
      <p:pic>
        <p:nvPicPr>
          <p:cNvPr id="190" name="Google Shape;190;p26"/>
          <p:cNvPicPr preferRelativeResize="0"/>
          <p:nvPr/>
        </p:nvPicPr>
        <p:blipFill>
          <a:blip r:embed="rId9">
            <a:alphaModFix/>
          </a:blip>
          <a:stretch>
            <a:fillRect/>
          </a:stretch>
        </p:blipFill>
        <p:spPr>
          <a:xfrm>
            <a:off x="7182350" y="941535"/>
            <a:ext cx="1803026" cy="138720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Access</a:t>
            </a:r>
            <a:endParaRPr/>
          </a:p>
        </p:txBody>
      </p:sp>
      <p:sp>
        <p:nvSpPr>
          <p:cNvPr id="196" name="Google Shape;196;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0" lvl="0" marL="457200" rtl="0" algn="l">
              <a:spcBef>
                <a:spcPts val="1600"/>
              </a:spcBef>
              <a:spcAft>
                <a:spcPts val="0"/>
              </a:spcAft>
              <a:buNone/>
            </a:pPr>
            <a:r>
              <a:rPr lang="en" sz="1400">
                <a:solidFill>
                  <a:srgbClr val="000000"/>
                </a:solidFill>
                <a:highlight>
                  <a:srgbClr val="FFFFFF"/>
                </a:highlight>
              </a:rPr>
              <a:t>By "open access" to this literature, we mean its </a:t>
            </a:r>
            <a:r>
              <a:rPr b="1" lang="en" sz="1400">
                <a:solidFill>
                  <a:schemeClr val="dk2"/>
                </a:solidFill>
                <a:highlight>
                  <a:srgbClr val="FFFFFF"/>
                </a:highlight>
              </a:rPr>
              <a:t>free availability</a:t>
            </a:r>
            <a:r>
              <a:rPr lang="en" sz="1400">
                <a:solidFill>
                  <a:srgbClr val="000000"/>
                </a:solidFill>
                <a:highlight>
                  <a:srgbClr val="FFFFFF"/>
                </a:highlight>
              </a:rPr>
              <a:t> on the public internet, permitting any users to read, download, copy, distribute, print, search, or link to the full texts of these articles, crawl them for indexing, pass them as data to software, or use them for any other lawful purpose, without financial, legal, or technical barriers other than those inseparable from gaining access to the internet itself. The only constraint on reproduction and distribution, and the only role for copyright in this domain, should be to give authors control over the integrity of their work and the right to be properly acknowledged and cited.</a:t>
            </a:r>
            <a:endParaRPr sz="1400">
              <a:solidFill>
                <a:srgbClr val="000000"/>
              </a:solidFill>
              <a:highlight>
                <a:srgbClr val="FFFFFF"/>
              </a:highlight>
            </a:endParaRPr>
          </a:p>
          <a:p>
            <a:pPr indent="0" lvl="0" marL="457200" rtl="0" algn="r">
              <a:spcBef>
                <a:spcPts val="1600"/>
              </a:spcBef>
              <a:spcAft>
                <a:spcPts val="1600"/>
              </a:spcAft>
              <a:buNone/>
            </a:pPr>
            <a:r>
              <a:rPr lang="en" sz="1400">
                <a:solidFill>
                  <a:srgbClr val="000000"/>
                </a:solidFill>
                <a:highlight>
                  <a:srgbClr val="FFFFFF"/>
                </a:highlight>
              </a:rPr>
              <a:t>(Budapest Open Access Initiative, 2002)</a:t>
            </a:r>
            <a:endParaRPr sz="1400">
              <a:solidFill>
                <a:srgbClr val="000000"/>
              </a:solidFill>
              <a:highlight>
                <a:srgbClr val="FFFFFF"/>
              </a:highlight>
            </a:endParaRPr>
          </a:p>
        </p:txBody>
      </p:sp>
      <p:pic>
        <p:nvPicPr>
          <p:cNvPr id="197" name="Google Shape;197;p27"/>
          <p:cNvPicPr preferRelativeResize="0"/>
          <p:nvPr/>
        </p:nvPicPr>
        <p:blipFill>
          <a:blip r:embed="rId3">
            <a:alphaModFix/>
          </a:blip>
          <a:stretch>
            <a:fillRect/>
          </a:stretch>
        </p:blipFill>
        <p:spPr>
          <a:xfrm>
            <a:off x="8225249" y="257125"/>
            <a:ext cx="607050" cy="948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Access Benefits</a:t>
            </a:r>
            <a:endParaRPr/>
          </a:p>
        </p:txBody>
      </p:sp>
      <p:sp>
        <p:nvSpPr>
          <p:cNvPr id="203" name="Google Shape;203;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33333"/>
                </a:solidFill>
              </a:rPr>
              <a:t>The </a:t>
            </a:r>
            <a:r>
              <a:rPr b="1" lang="en" sz="1200">
                <a:solidFill>
                  <a:srgbClr val="333333"/>
                </a:solidFill>
              </a:rPr>
              <a:t>integrity and quality of research</a:t>
            </a:r>
            <a:r>
              <a:rPr lang="en" sz="1200">
                <a:solidFill>
                  <a:srgbClr val="333333"/>
                </a:solidFill>
              </a:rPr>
              <a:t> increase because research methods become more transparent and scientific results are easier to verify and reproduce.</a:t>
            </a:r>
            <a:endParaRPr sz="1200">
              <a:solidFill>
                <a:srgbClr val="333333"/>
              </a:solidFill>
            </a:endParaRPr>
          </a:p>
          <a:p>
            <a:pPr indent="0" lvl="0" marL="0" rtl="0" algn="l">
              <a:spcBef>
                <a:spcPts val="1200"/>
              </a:spcBef>
              <a:spcAft>
                <a:spcPts val="0"/>
              </a:spcAft>
              <a:buNone/>
            </a:pPr>
            <a:r>
              <a:rPr lang="en" sz="1200">
                <a:solidFill>
                  <a:srgbClr val="333333"/>
                </a:solidFill>
              </a:rPr>
              <a:t>The </a:t>
            </a:r>
            <a:r>
              <a:rPr b="1" lang="en" sz="1200">
                <a:solidFill>
                  <a:srgbClr val="333333"/>
                </a:solidFill>
              </a:rPr>
              <a:t>scholarly community</a:t>
            </a:r>
            <a:endParaRPr b="1" sz="1200">
              <a:solidFill>
                <a:srgbClr val="333333"/>
              </a:solidFill>
            </a:endParaRPr>
          </a:p>
          <a:p>
            <a:pPr indent="-304800" lvl="1" marL="914400" rtl="0" algn="l">
              <a:spcBef>
                <a:spcPts val="1200"/>
              </a:spcBef>
              <a:spcAft>
                <a:spcPts val="0"/>
              </a:spcAft>
              <a:buClr>
                <a:srgbClr val="333333"/>
              </a:buClr>
              <a:buSzPts val="1200"/>
              <a:buFont typeface="Proxima Nova"/>
              <a:buChar char="○"/>
            </a:pPr>
            <a:r>
              <a:rPr lang="en" sz="1200">
                <a:solidFill>
                  <a:srgbClr val="333333"/>
                </a:solidFill>
              </a:rPr>
              <a:t>can collaborate better when research results are available immediately and worldwide. Working together ensures diverse and creative interpretations of the results and reduces research costs, since researchers can build on previously obtained results. All this leads to more innovation and a rapid increase of knowledge.​​​​​​</a:t>
            </a:r>
            <a:endParaRPr sz="1200">
              <a:solidFill>
                <a:srgbClr val="333333"/>
              </a:solidFill>
            </a:endParaRPr>
          </a:p>
          <a:p>
            <a:pPr indent="-304800" lvl="1" marL="914400" rtl="0" algn="l">
              <a:spcBef>
                <a:spcPts val="0"/>
              </a:spcBef>
              <a:spcAft>
                <a:spcPts val="0"/>
              </a:spcAft>
              <a:buClr>
                <a:srgbClr val="333333"/>
              </a:buClr>
              <a:buSzPts val="1200"/>
              <a:buFont typeface="Proxima Nova"/>
              <a:buChar char="○"/>
            </a:pPr>
            <a:r>
              <a:rPr lang="en" sz="1200">
                <a:solidFill>
                  <a:srgbClr val="333333"/>
                </a:solidFill>
              </a:rPr>
              <a:t>wins back control over the scholarly output, as they become less dependent on large commercial publishers.</a:t>
            </a:r>
            <a:endParaRPr sz="1200">
              <a:solidFill>
                <a:srgbClr val="333333"/>
              </a:solidFill>
            </a:endParaRPr>
          </a:p>
          <a:p>
            <a:pPr indent="0" lvl="0" marL="0" rtl="0" algn="l">
              <a:spcBef>
                <a:spcPts val="1200"/>
              </a:spcBef>
              <a:spcAft>
                <a:spcPts val="0"/>
              </a:spcAft>
              <a:buNone/>
            </a:pPr>
            <a:r>
              <a:rPr lang="en" sz="1200">
                <a:solidFill>
                  <a:srgbClr val="333333"/>
                </a:solidFill>
              </a:rPr>
              <a:t>Researchers gain </a:t>
            </a:r>
            <a:r>
              <a:rPr b="1" lang="en" sz="1200">
                <a:solidFill>
                  <a:srgbClr val="333333"/>
                </a:solidFill>
              </a:rPr>
              <a:t>impact</a:t>
            </a:r>
            <a:r>
              <a:rPr lang="en" sz="1200">
                <a:solidFill>
                  <a:srgbClr val="333333"/>
                </a:solidFill>
              </a:rPr>
              <a:t>, thanks to OA they increase the visibility of their work and the chances of their output actually being used (cited, downloaded).</a:t>
            </a:r>
            <a:endParaRPr sz="1200">
              <a:solidFill>
                <a:srgbClr val="333333"/>
              </a:solidFill>
            </a:endParaRPr>
          </a:p>
          <a:p>
            <a:pPr indent="0" lvl="0" marL="0" rtl="0" algn="l">
              <a:spcBef>
                <a:spcPts val="1200"/>
              </a:spcBef>
              <a:spcAft>
                <a:spcPts val="0"/>
              </a:spcAft>
              <a:buNone/>
            </a:pPr>
            <a:r>
              <a:rPr lang="en" sz="1200">
                <a:solidFill>
                  <a:srgbClr val="333333"/>
                </a:solidFill>
              </a:rPr>
              <a:t>Researchers of less wealthy institutions gain more access to academic work, which decreases the current </a:t>
            </a:r>
            <a:r>
              <a:rPr b="1" lang="en" sz="1200">
                <a:solidFill>
                  <a:srgbClr val="333333"/>
                </a:solidFill>
              </a:rPr>
              <a:t>inequality</a:t>
            </a:r>
            <a:r>
              <a:rPr lang="en" sz="1200">
                <a:solidFill>
                  <a:srgbClr val="333333"/>
                </a:solidFill>
              </a:rPr>
              <a:t>.</a:t>
            </a:r>
            <a:endParaRPr sz="1200">
              <a:solidFill>
                <a:srgbClr val="333333"/>
              </a:solidFill>
            </a:endParaRPr>
          </a:p>
          <a:p>
            <a:pPr indent="0" lvl="0" marL="0" rtl="0" algn="l">
              <a:spcBef>
                <a:spcPts val="1200"/>
              </a:spcBef>
              <a:spcAft>
                <a:spcPts val="0"/>
              </a:spcAft>
              <a:buNone/>
            </a:pPr>
            <a:r>
              <a:rPr lang="en" sz="1200">
                <a:solidFill>
                  <a:srgbClr val="333333"/>
                </a:solidFill>
              </a:rPr>
              <a:t>The </a:t>
            </a:r>
            <a:r>
              <a:rPr b="1" lang="en" sz="1200">
                <a:solidFill>
                  <a:srgbClr val="333333"/>
                </a:solidFill>
              </a:rPr>
              <a:t>public</a:t>
            </a:r>
            <a:r>
              <a:rPr lang="en" sz="1200">
                <a:solidFill>
                  <a:srgbClr val="333333"/>
                </a:solidFill>
              </a:rPr>
              <a:t> sees for which purposes public funds are being used and enthusiasts outside the academic community can become active partners in scientific research.</a:t>
            </a:r>
            <a:endParaRPr sz="1200">
              <a:solidFill>
                <a:srgbClr val="333333"/>
              </a:solidFill>
            </a:endParaRPr>
          </a:p>
          <a:p>
            <a:pPr indent="0" lvl="0" marL="0" rtl="0" algn="r">
              <a:spcBef>
                <a:spcPts val="1200"/>
              </a:spcBef>
              <a:spcAft>
                <a:spcPts val="1600"/>
              </a:spcAft>
              <a:buNone/>
            </a:pPr>
            <a:r>
              <a:rPr lang="en" sz="1200"/>
              <a:t>(KU Leuven, </a:t>
            </a:r>
            <a:r>
              <a:rPr lang="en" sz="1200" u="sng">
                <a:solidFill>
                  <a:srgbClr val="FF00FF"/>
                </a:solidFill>
                <a:hlinkClick r:id="rId3">
                  <a:extLst>
                    <a:ext uri="{A12FA001-AC4F-418D-AE19-62706E023703}">
                      <ahyp:hlinkClr val="tx"/>
                    </a:ext>
                  </a:extLst>
                </a:hlinkClick>
              </a:rPr>
              <a:t>Open Access Why and How</a:t>
            </a:r>
            <a:r>
              <a:rPr lang="en" sz="1200"/>
              <a:t>)</a:t>
            </a:r>
            <a:endParaRPr sz="1200"/>
          </a:p>
        </p:txBody>
      </p:sp>
      <p:pic>
        <p:nvPicPr>
          <p:cNvPr id="204" name="Google Shape;204;p28"/>
          <p:cNvPicPr preferRelativeResize="0"/>
          <p:nvPr/>
        </p:nvPicPr>
        <p:blipFill>
          <a:blip r:embed="rId4">
            <a:alphaModFix/>
          </a:blip>
          <a:stretch>
            <a:fillRect/>
          </a:stretch>
        </p:blipFill>
        <p:spPr>
          <a:xfrm>
            <a:off x="8225249" y="257125"/>
            <a:ext cx="607050" cy="948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Flavours of Open Access</a:t>
            </a:r>
            <a:endParaRPr/>
          </a:p>
        </p:txBody>
      </p:sp>
      <p:sp>
        <p:nvSpPr>
          <p:cNvPr id="210" name="Google Shape;210;p2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Green Open Access</a:t>
            </a:r>
            <a:endParaRPr/>
          </a:p>
          <a:p>
            <a:pPr indent="0" lvl="0" marL="0" rtl="0" algn="l">
              <a:spcBef>
                <a:spcPts val="1600"/>
              </a:spcBef>
              <a:spcAft>
                <a:spcPts val="0"/>
              </a:spcAft>
              <a:buNone/>
            </a:pPr>
            <a:r>
              <a:rPr lang="en" sz="1100">
                <a:solidFill>
                  <a:srgbClr val="333333"/>
                </a:solidFill>
              </a:rPr>
              <a:t>You publish your work behind a </a:t>
            </a:r>
            <a:r>
              <a:rPr lang="en" sz="1100" u="sng">
                <a:solidFill>
                  <a:srgbClr val="FF00FF"/>
                </a:solidFill>
                <a:hlinkClick r:id="rId3">
                  <a:extLst>
                    <a:ext uri="{A12FA001-AC4F-418D-AE19-62706E023703}">
                      <ahyp:hlinkClr val="tx"/>
                    </a:ext>
                  </a:extLst>
                </a:hlinkClick>
              </a:rPr>
              <a:t>paywall</a:t>
            </a:r>
            <a:r>
              <a:rPr lang="en" sz="1100">
                <a:solidFill>
                  <a:srgbClr val="333333"/>
                </a:solidFill>
              </a:rPr>
              <a:t> and self-archive a digital copy in a free online </a:t>
            </a:r>
            <a:r>
              <a:rPr lang="en" sz="1100" u="sng">
                <a:solidFill>
                  <a:srgbClr val="FF00FF"/>
                </a:solidFill>
                <a:hlinkClick r:id="rId4">
                  <a:extLst>
                    <a:ext uri="{A12FA001-AC4F-418D-AE19-62706E023703}">
                      <ahyp:hlinkClr val="tx"/>
                    </a:ext>
                  </a:extLst>
                </a:hlinkClick>
              </a:rPr>
              <a:t>repository</a:t>
            </a:r>
            <a:r>
              <a:rPr lang="en" sz="1100">
                <a:solidFill>
                  <a:srgbClr val="333333"/>
                </a:solidFill>
              </a:rPr>
              <a:t>, where everyone can access it. Keep in mind:</a:t>
            </a:r>
            <a:endParaRPr sz="1100">
              <a:solidFill>
                <a:srgbClr val="333333"/>
              </a:solidFill>
            </a:endParaRPr>
          </a:p>
          <a:p>
            <a:pPr indent="-298450" lvl="0" marL="457200" rtl="0" algn="l">
              <a:spcBef>
                <a:spcPts val="1200"/>
              </a:spcBef>
              <a:spcAft>
                <a:spcPts val="0"/>
              </a:spcAft>
              <a:buClr>
                <a:srgbClr val="333333"/>
              </a:buClr>
              <a:buSzPts val="1100"/>
              <a:buFont typeface="Proxima Nova"/>
              <a:buChar char="●"/>
            </a:pPr>
            <a:r>
              <a:rPr lang="en" sz="1100">
                <a:solidFill>
                  <a:srgbClr val="333333"/>
                </a:solidFill>
              </a:rPr>
              <a:t>That you are rarely allowed to make the </a:t>
            </a:r>
            <a:r>
              <a:rPr lang="en" sz="1100" u="sng">
                <a:solidFill>
                  <a:srgbClr val="FF00FF"/>
                </a:solidFill>
                <a:hlinkClick r:id="rId5">
                  <a:extLst>
                    <a:ext uri="{A12FA001-AC4F-418D-AE19-62706E023703}">
                      <ahyp:hlinkClr val="tx"/>
                    </a:ext>
                  </a:extLst>
                </a:hlinkClick>
              </a:rPr>
              <a:t>published version</a:t>
            </a:r>
            <a:r>
              <a:rPr lang="en" sz="1100">
                <a:solidFill>
                  <a:srgbClr val="333333"/>
                </a:solidFill>
              </a:rPr>
              <a:t> of your paper available in OA.</a:t>
            </a:r>
            <a:endParaRPr sz="1100">
              <a:solidFill>
                <a:srgbClr val="333333"/>
              </a:solidFill>
            </a:endParaRPr>
          </a:p>
          <a:p>
            <a:pPr indent="-298450" lvl="0" marL="457200" rtl="0" algn="l">
              <a:spcBef>
                <a:spcPts val="0"/>
              </a:spcBef>
              <a:spcAft>
                <a:spcPts val="0"/>
              </a:spcAft>
              <a:buClr>
                <a:srgbClr val="333333"/>
              </a:buClr>
              <a:buSzPts val="1100"/>
              <a:buFont typeface="Proxima Nova"/>
              <a:buChar char="●"/>
            </a:pPr>
            <a:r>
              <a:rPr lang="en" sz="1100">
                <a:solidFill>
                  <a:srgbClr val="333333"/>
                </a:solidFill>
              </a:rPr>
              <a:t>That you are always allowed (according to </a:t>
            </a:r>
            <a:r>
              <a:rPr lang="en" sz="1100" u="sng">
                <a:solidFill>
                  <a:srgbClr val="FF00FF"/>
                </a:solidFill>
                <a:hlinkClick r:id="rId6">
                  <a:extLst>
                    <a:ext uri="{A12FA001-AC4F-418D-AE19-62706E023703}">
                      <ahyp:hlinkClr val="tx"/>
                    </a:ext>
                  </a:extLst>
                </a:hlinkClick>
              </a:rPr>
              <a:t>Belgian OA legislation</a:t>
            </a:r>
            <a:r>
              <a:rPr lang="en" sz="1100">
                <a:solidFill>
                  <a:srgbClr val="333333"/>
                </a:solidFill>
              </a:rPr>
              <a:t>) to make the </a:t>
            </a:r>
            <a:r>
              <a:rPr lang="en" sz="1100" u="sng">
                <a:solidFill>
                  <a:srgbClr val="FF00FF"/>
                </a:solidFill>
                <a:hlinkClick r:id="rId7">
                  <a:extLst>
                    <a:ext uri="{A12FA001-AC4F-418D-AE19-62706E023703}">
                      <ahyp:hlinkClr val="tx"/>
                    </a:ext>
                  </a:extLst>
                </a:hlinkClick>
              </a:rPr>
              <a:t>accepted version</a:t>
            </a:r>
            <a:r>
              <a:rPr lang="en" sz="1100">
                <a:solidFill>
                  <a:srgbClr val="FF00FF"/>
                </a:solidFill>
              </a:rPr>
              <a:t> </a:t>
            </a:r>
            <a:r>
              <a:rPr lang="en" sz="1100">
                <a:solidFill>
                  <a:srgbClr val="333333"/>
                </a:solidFill>
              </a:rPr>
              <a:t>of a journal article available in OA, if necessary after an </a:t>
            </a:r>
            <a:r>
              <a:rPr lang="en" sz="1100" u="sng">
                <a:solidFill>
                  <a:srgbClr val="FF00FF"/>
                </a:solidFill>
                <a:hlinkClick r:id="rId8">
                  <a:extLst>
                    <a:ext uri="{A12FA001-AC4F-418D-AE19-62706E023703}">
                      <ahyp:hlinkClr val="tx"/>
                    </a:ext>
                  </a:extLst>
                </a:hlinkClick>
              </a:rPr>
              <a:t>embargo</a:t>
            </a:r>
            <a:r>
              <a:rPr lang="en" sz="1100">
                <a:solidFill>
                  <a:srgbClr val="333333"/>
                </a:solidFill>
              </a:rPr>
              <a:t> period.</a:t>
            </a:r>
            <a:endParaRPr sz="1100">
              <a:solidFill>
                <a:srgbClr val="333333"/>
              </a:solidFill>
            </a:endParaRPr>
          </a:p>
          <a:p>
            <a:pPr indent="-298450" lvl="0" marL="457200" rtl="0" algn="l">
              <a:spcBef>
                <a:spcPts val="0"/>
              </a:spcBef>
              <a:spcAft>
                <a:spcPts val="0"/>
              </a:spcAft>
              <a:buClr>
                <a:srgbClr val="333333"/>
              </a:buClr>
              <a:buSzPts val="1100"/>
              <a:buFont typeface="Proxima Nova"/>
              <a:buChar char="●"/>
            </a:pPr>
            <a:r>
              <a:rPr lang="en" sz="1100">
                <a:solidFill>
                  <a:srgbClr val="333333"/>
                </a:solidFill>
              </a:rPr>
              <a:t>That you are always allowed to make the </a:t>
            </a:r>
            <a:r>
              <a:rPr lang="en" sz="1100" u="sng">
                <a:solidFill>
                  <a:srgbClr val="FF00FF"/>
                </a:solidFill>
                <a:hlinkClick r:id="rId9">
                  <a:extLst>
                    <a:ext uri="{A12FA001-AC4F-418D-AE19-62706E023703}">
                      <ahyp:hlinkClr val="tx"/>
                    </a:ext>
                  </a:extLst>
                </a:hlinkClick>
              </a:rPr>
              <a:t>submitted version</a:t>
            </a:r>
            <a:r>
              <a:rPr lang="en" sz="1100">
                <a:solidFill>
                  <a:srgbClr val="333333"/>
                </a:solidFill>
              </a:rPr>
              <a:t> available in OA, but keep in mind that this version has not been peer reviewed. </a:t>
            </a:r>
            <a:endParaRPr sz="1100">
              <a:solidFill>
                <a:srgbClr val="333333"/>
              </a:solidFill>
            </a:endParaRPr>
          </a:p>
          <a:p>
            <a:pPr indent="0" lvl="0" marL="0" rtl="0" algn="l">
              <a:spcBef>
                <a:spcPts val="1200"/>
              </a:spcBef>
              <a:spcAft>
                <a:spcPts val="0"/>
              </a:spcAft>
              <a:buNone/>
            </a:pPr>
            <a:r>
              <a:rPr lang="en" sz="1100">
                <a:solidFill>
                  <a:srgbClr val="333333"/>
                </a:solidFill>
              </a:rPr>
              <a:t>Always check the self-archiving policy of the journal where you have published in or are going to publish in. A useful website for checking publisher’s archiving policies is </a:t>
            </a:r>
            <a:r>
              <a:rPr lang="en" sz="1100" u="sng">
                <a:solidFill>
                  <a:srgbClr val="FF00FF"/>
                </a:solidFill>
                <a:hlinkClick r:id="rId10">
                  <a:extLst>
                    <a:ext uri="{A12FA001-AC4F-418D-AE19-62706E023703}">
                      <ahyp:hlinkClr val="tx"/>
                    </a:ext>
                  </a:extLst>
                </a:hlinkClick>
              </a:rPr>
              <a:t>Sherpa Romeo</a:t>
            </a:r>
            <a:r>
              <a:rPr lang="en" sz="1100">
                <a:solidFill>
                  <a:srgbClr val="333333"/>
                </a:solidFill>
              </a:rPr>
              <a:t>.</a:t>
            </a:r>
            <a:endParaRPr sz="1100">
              <a:solidFill>
                <a:srgbClr val="333333"/>
              </a:solidFill>
            </a:endParaRPr>
          </a:p>
          <a:p>
            <a:pPr indent="0" lvl="0" marL="0" rtl="0" algn="l">
              <a:spcBef>
                <a:spcPts val="1200"/>
              </a:spcBef>
              <a:spcAft>
                <a:spcPts val="1600"/>
              </a:spcAft>
              <a:buNone/>
            </a:pPr>
            <a:r>
              <a:t/>
            </a:r>
            <a:endParaRPr/>
          </a:p>
        </p:txBody>
      </p:sp>
      <p:sp>
        <p:nvSpPr>
          <p:cNvPr id="211" name="Google Shape;211;p2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Gold Open Access</a:t>
            </a:r>
            <a:endParaRPr/>
          </a:p>
          <a:p>
            <a:pPr indent="0" lvl="0" marL="0" rtl="0" algn="l">
              <a:spcBef>
                <a:spcPts val="1600"/>
              </a:spcBef>
              <a:spcAft>
                <a:spcPts val="0"/>
              </a:spcAft>
              <a:buNone/>
            </a:pPr>
            <a:r>
              <a:rPr lang="en" sz="1100">
                <a:solidFill>
                  <a:srgbClr val="333333"/>
                </a:solidFill>
              </a:rPr>
              <a:t>You can publish your article or book immediately in OA, making the </a:t>
            </a:r>
            <a:r>
              <a:rPr lang="en" sz="1100" u="sng">
                <a:solidFill>
                  <a:srgbClr val="FF00FF"/>
                </a:solidFill>
                <a:hlinkClick r:id="rId11">
                  <a:extLst>
                    <a:ext uri="{A12FA001-AC4F-418D-AE19-62706E023703}">
                      <ahyp:hlinkClr val="tx"/>
                    </a:ext>
                  </a:extLst>
                </a:hlinkClick>
              </a:rPr>
              <a:t>published version</a:t>
            </a:r>
            <a:r>
              <a:rPr lang="en" sz="1100">
                <a:solidFill>
                  <a:srgbClr val="333333"/>
                </a:solidFill>
              </a:rPr>
              <a:t> of your work available to the public. The reader does not have to pay for access.</a:t>
            </a:r>
            <a:endParaRPr sz="1100">
              <a:solidFill>
                <a:srgbClr val="333333"/>
              </a:solidFill>
            </a:endParaRPr>
          </a:p>
          <a:p>
            <a:pPr indent="0" lvl="0" marL="0" rtl="0" algn="l">
              <a:spcBef>
                <a:spcPts val="1200"/>
              </a:spcBef>
              <a:spcAft>
                <a:spcPts val="0"/>
              </a:spcAft>
              <a:buNone/>
            </a:pPr>
            <a:r>
              <a:rPr lang="en" sz="1100">
                <a:solidFill>
                  <a:srgbClr val="333333"/>
                </a:solidFill>
              </a:rPr>
              <a:t>Because the publication costs are no longer covered by sales of the finished product, publishers have to find other financial resources. There are two options:</a:t>
            </a:r>
            <a:endParaRPr sz="1100">
              <a:solidFill>
                <a:srgbClr val="333333"/>
              </a:solidFill>
            </a:endParaRPr>
          </a:p>
          <a:p>
            <a:pPr indent="-298450" lvl="0" marL="457200" rtl="0" algn="l">
              <a:spcBef>
                <a:spcPts val="1200"/>
              </a:spcBef>
              <a:spcAft>
                <a:spcPts val="0"/>
              </a:spcAft>
              <a:buClr>
                <a:srgbClr val="333333"/>
              </a:buClr>
              <a:buSzPts val="1100"/>
              <a:buFont typeface="Proxima Nova"/>
              <a:buChar char="●"/>
            </a:pPr>
            <a:r>
              <a:rPr lang="en" sz="1100">
                <a:solidFill>
                  <a:srgbClr val="333333"/>
                </a:solidFill>
              </a:rPr>
              <a:t>For-profit Gold OA: the authors (or the institutions for which they work) pay for the publishing costs, also called </a:t>
            </a:r>
            <a:r>
              <a:rPr lang="en" sz="1100" u="sng">
                <a:solidFill>
                  <a:srgbClr val="FF00FF"/>
                </a:solidFill>
                <a:hlinkClick r:id="rId12">
                  <a:extLst>
                    <a:ext uri="{A12FA001-AC4F-418D-AE19-62706E023703}">
                      <ahyp:hlinkClr val="tx"/>
                    </a:ext>
                  </a:extLst>
                </a:hlinkClick>
              </a:rPr>
              <a:t>author fees</a:t>
            </a:r>
            <a:r>
              <a:rPr lang="en" sz="1100">
                <a:solidFill>
                  <a:srgbClr val="FF00FF"/>
                </a:solidFill>
              </a:rPr>
              <a:t> </a:t>
            </a:r>
            <a:r>
              <a:rPr lang="en" sz="1100">
                <a:solidFill>
                  <a:srgbClr val="333333"/>
                </a:solidFill>
              </a:rPr>
              <a:t>(taking into account profit margins).</a:t>
            </a:r>
            <a:endParaRPr sz="1100">
              <a:solidFill>
                <a:srgbClr val="333333"/>
              </a:solidFill>
            </a:endParaRPr>
          </a:p>
          <a:p>
            <a:pPr indent="-298450" lvl="0" marL="457200" rtl="0" algn="l">
              <a:spcBef>
                <a:spcPts val="0"/>
              </a:spcBef>
              <a:spcAft>
                <a:spcPts val="0"/>
              </a:spcAft>
              <a:buClr>
                <a:srgbClr val="333333"/>
              </a:buClr>
              <a:buSzPts val="1100"/>
              <a:buFont typeface="Proxima Nova"/>
              <a:buChar char="●"/>
            </a:pPr>
            <a:r>
              <a:rPr lang="en" sz="1100">
                <a:solidFill>
                  <a:srgbClr val="333333"/>
                </a:solidFill>
              </a:rPr>
              <a:t>Non-profit Gold OA: either the authors (or the institutions for which they work) pay author fees which are calculated to represent the true cost of publishing; or the publishing infrastructure is subsidized, so that neither authors nor readers need to pay. A strict version of non-profit Gold OA is </a:t>
            </a:r>
            <a:r>
              <a:rPr lang="en" sz="1100" u="sng">
                <a:solidFill>
                  <a:srgbClr val="FF00FF"/>
                </a:solidFill>
                <a:hlinkClick r:id="rId13">
                  <a:extLst>
                    <a:ext uri="{A12FA001-AC4F-418D-AE19-62706E023703}">
                      <ahyp:hlinkClr val="tx"/>
                    </a:ext>
                  </a:extLst>
                </a:hlinkClick>
              </a:rPr>
              <a:t>Fair OA</a:t>
            </a:r>
            <a:r>
              <a:rPr lang="en" sz="1100">
                <a:solidFill>
                  <a:srgbClr val="333333"/>
                </a:solidFill>
              </a:rPr>
              <a:t>.</a:t>
            </a:r>
            <a:endParaRPr sz="1100">
              <a:solidFill>
                <a:srgbClr val="333333"/>
              </a:solidFill>
            </a:endParaRPr>
          </a:p>
          <a:p>
            <a:pPr indent="0" lvl="0" marL="0" rtl="0" algn="l">
              <a:spcBef>
                <a:spcPts val="1200"/>
              </a:spcBef>
              <a:spcAft>
                <a:spcPts val="1600"/>
              </a:spcAft>
              <a:buNone/>
            </a:pPr>
            <a:r>
              <a:t/>
            </a:r>
            <a:endParaRPr sz="1100"/>
          </a:p>
        </p:txBody>
      </p:sp>
      <p:pic>
        <p:nvPicPr>
          <p:cNvPr id="212" name="Google Shape;212;p29"/>
          <p:cNvPicPr preferRelativeResize="0"/>
          <p:nvPr/>
        </p:nvPicPr>
        <p:blipFill>
          <a:blip r:embed="rId14">
            <a:alphaModFix/>
          </a:blip>
          <a:stretch>
            <a:fillRect/>
          </a:stretch>
        </p:blipFill>
        <p:spPr>
          <a:xfrm>
            <a:off x="3851350" y="1152475"/>
            <a:ext cx="460250" cy="460250"/>
          </a:xfrm>
          <a:prstGeom prst="rect">
            <a:avLst/>
          </a:prstGeom>
          <a:noFill/>
          <a:ln>
            <a:noFill/>
          </a:ln>
        </p:spPr>
      </p:pic>
      <p:pic>
        <p:nvPicPr>
          <p:cNvPr id="213" name="Google Shape;213;p29"/>
          <p:cNvPicPr preferRelativeResize="0"/>
          <p:nvPr/>
        </p:nvPicPr>
        <p:blipFill>
          <a:blip r:embed="rId15">
            <a:alphaModFix/>
          </a:blip>
          <a:stretch>
            <a:fillRect/>
          </a:stretch>
        </p:blipFill>
        <p:spPr>
          <a:xfrm>
            <a:off x="8537725" y="1152475"/>
            <a:ext cx="294564" cy="460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T Serif"/>
                <a:ea typeface="PT Serif"/>
                <a:cs typeface="PT Serif"/>
                <a:sym typeface="PT Serif"/>
              </a:rPr>
              <a:t>Free as in Free Beer?</a:t>
            </a:r>
            <a:endParaRPr>
              <a:latin typeface="PT Serif"/>
              <a:ea typeface="PT Serif"/>
              <a:cs typeface="PT Serif"/>
              <a:sym typeface="PT Serif"/>
            </a:endParaRPr>
          </a:p>
        </p:txBody>
      </p:sp>
      <p:sp>
        <p:nvSpPr>
          <p:cNvPr id="219" name="Google Shape;219;p30"/>
          <p:cNvSpPr txBox="1"/>
          <p:nvPr>
            <p:ph idx="1" type="body"/>
          </p:nvPr>
        </p:nvSpPr>
        <p:spPr>
          <a:xfrm>
            <a:off x="4112250" y="1919075"/>
            <a:ext cx="4734600" cy="27102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t/>
            </a:r>
            <a:endParaRPr sz="2400">
              <a:solidFill>
                <a:srgbClr val="000000"/>
              </a:solidFill>
              <a:latin typeface="PT Serif"/>
              <a:ea typeface="PT Serif"/>
              <a:cs typeface="PT Serif"/>
              <a:sym typeface="PT Serif"/>
            </a:endParaRPr>
          </a:p>
          <a:p>
            <a:pPr indent="0" lvl="0" marL="0" rtl="0" algn="ctr">
              <a:lnSpc>
                <a:spcPct val="100000"/>
              </a:lnSpc>
              <a:spcBef>
                <a:spcPts val="0"/>
              </a:spcBef>
              <a:spcAft>
                <a:spcPts val="0"/>
              </a:spcAft>
              <a:buNone/>
            </a:pPr>
            <a:r>
              <a:rPr lang="en" sz="2400">
                <a:solidFill>
                  <a:srgbClr val="000000"/>
                </a:solidFill>
                <a:latin typeface="PT Serif"/>
                <a:ea typeface="PT Serif"/>
                <a:cs typeface="PT Serif"/>
                <a:sym typeface="PT Serif"/>
              </a:rPr>
              <a:t>Free software is a matter </a:t>
            </a:r>
            <a:endParaRPr sz="2400">
              <a:solidFill>
                <a:srgbClr val="000000"/>
              </a:solidFill>
              <a:latin typeface="PT Serif"/>
              <a:ea typeface="PT Serif"/>
              <a:cs typeface="PT Serif"/>
              <a:sym typeface="PT Serif"/>
            </a:endParaRPr>
          </a:p>
          <a:p>
            <a:pPr indent="0" lvl="0" marL="0" rtl="0" algn="ctr">
              <a:lnSpc>
                <a:spcPct val="100000"/>
              </a:lnSpc>
              <a:spcBef>
                <a:spcPts val="0"/>
              </a:spcBef>
              <a:spcAft>
                <a:spcPts val="0"/>
              </a:spcAft>
              <a:buNone/>
            </a:pPr>
            <a:r>
              <a:rPr lang="en" sz="2400">
                <a:solidFill>
                  <a:srgbClr val="000000"/>
                </a:solidFill>
                <a:latin typeface="PT Serif"/>
                <a:ea typeface="PT Serif"/>
                <a:cs typeface="PT Serif"/>
                <a:sym typeface="PT Serif"/>
              </a:rPr>
              <a:t>of liberty, not price. [T]hink of </a:t>
            </a:r>
            <a:endParaRPr sz="2400">
              <a:solidFill>
                <a:srgbClr val="000000"/>
              </a:solidFill>
              <a:latin typeface="PT Serif"/>
              <a:ea typeface="PT Serif"/>
              <a:cs typeface="PT Serif"/>
              <a:sym typeface="PT Serif"/>
            </a:endParaRPr>
          </a:p>
          <a:p>
            <a:pPr indent="0" lvl="0" marL="0" rtl="0" algn="ctr">
              <a:lnSpc>
                <a:spcPct val="100000"/>
              </a:lnSpc>
              <a:spcBef>
                <a:spcPts val="0"/>
              </a:spcBef>
              <a:spcAft>
                <a:spcPts val="0"/>
              </a:spcAft>
              <a:buNone/>
            </a:pPr>
            <a:r>
              <a:rPr lang="en" sz="2400">
                <a:solidFill>
                  <a:srgbClr val="000000"/>
                </a:solidFill>
                <a:latin typeface="PT Serif"/>
                <a:ea typeface="PT Serif"/>
                <a:cs typeface="PT Serif"/>
                <a:sym typeface="PT Serif"/>
              </a:rPr>
              <a:t>‘free’ as in ‘</a:t>
            </a:r>
            <a:r>
              <a:rPr lang="en" sz="2400">
                <a:solidFill>
                  <a:schemeClr val="dk1"/>
                </a:solidFill>
                <a:latin typeface="PT Serif"/>
                <a:ea typeface="PT Serif"/>
                <a:cs typeface="PT Serif"/>
                <a:sym typeface="PT Serif"/>
              </a:rPr>
              <a:t>free speech</a:t>
            </a:r>
            <a:r>
              <a:rPr lang="en" sz="2400">
                <a:solidFill>
                  <a:srgbClr val="000000"/>
                </a:solidFill>
                <a:latin typeface="PT Serif"/>
                <a:ea typeface="PT Serif"/>
                <a:cs typeface="PT Serif"/>
                <a:sym typeface="PT Serif"/>
              </a:rPr>
              <a:t>,’ not as in</a:t>
            </a:r>
            <a:endParaRPr sz="2400">
              <a:solidFill>
                <a:srgbClr val="000000"/>
              </a:solidFill>
              <a:latin typeface="PT Serif"/>
              <a:ea typeface="PT Serif"/>
              <a:cs typeface="PT Serif"/>
              <a:sym typeface="PT Serif"/>
            </a:endParaRPr>
          </a:p>
          <a:p>
            <a:pPr indent="0" lvl="0" marL="0" rtl="0" algn="ctr">
              <a:lnSpc>
                <a:spcPct val="100000"/>
              </a:lnSpc>
              <a:spcBef>
                <a:spcPts val="0"/>
              </a:spcBef>
              <a:spcAft>
                <a:spcPts val="0"/>
              </a:spcAft>
              <a:buNone/>
            </a:pPr>
            <a:r>
              <a:rPr lang="en" sz="2400">
                <a:solidFill>
                  <a:srgbClr val="000000"/>
                </a:solidFill>
                <a:latin typeface="PT Serif"/>
                <a:ea typeface="PT Serif"/>
                <a:cs typeface="PT Serif"/>
                <a:sym typeface="PT Serif"/>
              </a:rPr>
              <a:t> ‘</a:t>
            </a:r>
            <a:r>
              <a:rPr lang="en" sz="2400">
                <a:solidFill>
                  <a:schemeClr val="dk1"/>
                </a:solidFill>
                <a:latin typeface="PT Serif"/>
                <a:ea typeface="PT Serif"/>
                <a:cs typeface="PT Serif"/>
                <a:sym typeface="PT Serif"/>
              </a:rPr>
              <a:t>free beer</a:t>
            </a:r>
            <a:r>
              <a:rPr lang="en" sz="2400">
                <a:solidFill>
                  <a:srgbClr val="000000"/>
                </a:solidFill>
                <a:latin typeface="PT Serif"/>
                <a:ea typeface="PT Serif"/>
                <a:cs typeface="PT Serif"/>
                <a:sym typeface="PT Serif"/>
              </a:rPr>
              <a:t>.’</a:t>
            </a:r>
            <a:endParaRPr sz="2400">
              <a:solidFill>
                <a:srgbClr val="000000"/>
              </a:solidFill>
              <a:latin typeface="PT Serif"/>
              <a:ea typeface="PT Serif"/>
              <a:cs typeface="PT Serif"/>
              <a:sym typeface="PT Serif"/>
            </a:endParaRPr>
          </a:p>
          <a:p>
            <a:pPr indent="0" lvl="0" marL="0" rtl="0" algn="l">
              <a:lnSpc>
                <a:spcPct val="100000"/>
              </a:lnSpc>
              <a:spcBef>
                <a:spcPts val="0"/>
              </a:spcBef>
              <a:spcAft>
                <a:spcPts val="0"/>
              </a:spcAft>
              <a:buNone/>
            </a:pPr>
            <a:r>
              <a:t/>
            </a:r>
            <a:endParaRPr sz="2400">
              <a:solidFill>
                <a:srgbClr val="000000"/>
              </a:solidFill>
              <a:latin typeface="PT Serif"/>
              <a:ea typeface="PT Serif"/>
              <a:cs typeface="PT Serif"/>
              <a:sym typeface="PT Serif"/>
            </a:endParaRPr>
          </a:p>
          <a:p>
            <a:pPr indent="0" lvl="0" marL="0" rtl="0" algn="r">
              <a:lnSpc>
                <a:spcPct val="100000"/>
              </a:lnSpc>
              <a:spcBef>
                <a:spcPts val="0"/>
              </a:spcBef>
              <a:spcAft>
                <a:spcPts val="0"/>
              </a:spcAft>
              <a:buNone/>
            </a:pPr>
            <a:r>
              <a:rPr lang="en">
                <a:solidFill>
                  <a:srgbClr val="000000"/>
                </a:solidFill>
                <a:latin typeface="PT Serif"/>
                <a:ea typeface="PT Serif"/>
                <a:cs typeface="PT Serif"/>
                <a:sym typeface="PT Serif"/>
              </a:rPr>
              <a:t>(Stallman  2002,  3)</a:t>
            </a:r>
            <a:endParaRPr>
              <a:solidFill>
                <a:srgbClr val="000000"/>
              </a:solidFill>
              <a:latin typeface="PT Serif"/>
              <a:ea typeface="PT Serif"/>
              <a:cs typeface="PT Serif"/>
              <a:sym typeface="PT Serif"/>
            </a:endParaRPr>
          </a:p>
          <a:p>
            <a:pPr indent="0" lvl="0" marL="0" rtl="0" algn="l">
              <a:spcBef>
                <a:spcPts val="0"/>
              </a:spcBef>
              <a:spcAft>
                <a:spcPts val="1600"/>
              </a:spcAft>
              <a:buNone/>
            </a:pPr>
            <a:r>
              <a:t/>
            </a:r>
            <a:endParaRPr/>
          </a:p>
        </p:txBody>
      </p:sp>
      <p:pic>
        <p:nvPicPr>
          <p:cNvPr id="220" name="Google Shape;220;p30"/>
          <p:cNvPicPr preferRelativeResize="0"/>
          <p:nvPr/>
        </p:nvPicPr>
        <p:blipFill>
          <a:blip r:embed="rId3">
            <a:alphaModFix/>
          </a:blip>
          <a:stretch>
            <a:fillRect/>
          </a:stretch>
        </p:blipFill>
        <p:spPr>
          <a:xfrm>
            <a:off x="7457375" y="0"/>
            <a:ext cx="1686625" cy="1686625"/>
          </a:xfrm>
          <a:prstGeom prst="rect">
            <a:avLst/>
          </a:prstGeom>
          <a:noFill/>
          <a:ln>
            <a:noFill/>
          </a:ln>
        </p:spPr>
      </p:pic>
      <p:pic>
        <p:nvPicPr>
          <p:cNvPr id="221" name="Google Shape;221;p30"/>
          <p:cNvPicPr preferRelativeResize="0"/>
          <p:nvPr/>
        </p:nvPicPr>
        <p:blipFill>
          <a:blip r:embed="rId4">
            <a:alphaModFix/>
          </a:blip>
          <a:stretch>
            <a:fillRect/>
          </a:stretch>
        </p:blipFill>
        <p:spPr>
          <a:xfrm>
            <a:off x="357400" y="2043075"/>
            <a:ext cx="3183450" cy="2462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T Serif"/>
                <a:ea typeface="PT Serif"/>
                <a:cs typeface="PT Serif"/>
                <a:sym typeface="PT Serif"/>
              </a:rPr>
              <a:t>Free as in Free Beer?</a:t>
            </a:r>
            <a:endParaRPr>
              <a:latin typeface="PT Serif"/>
              <a:ea typeface="PT Serif"/>
              <a:cs typeface="PT Serif"/>
              <a:sym typeface="PT Serif"/>
            </a:endParaRPr>
          </a:p>
        </p:txBody>
      </p:sp>
      <p:pic>
        <p:nvPicPr>
          <p:cNvPr id="227" name="Google Shape;227;p31"/>
          <p:cNvPicPr preferRelativeResize="0"/>
          <p:nvPr/>
        </p:nvPicPr>
        <p:blipFill>
          <a:blip r:embed="rId3">
            <a:alphaModFix/>
          </a:blip>
          <a:stretch>
            <a:fillRect/>
          </a:stretch>
        </p:blipFill>
        <p:spPr>
          <a:xfrm>
            <a:off x="7457375" y="0"/>
            <a:ext cx="1686625" cy="1686625"/>
          </a:xfrm>
          <a:prstGeom prst="rect">
            <a:avLst/>
          </a:prstGeom>
          <a:noFill/>
          <a:ln>
            <a:noFill/>
          </a:ln>
        </p:spPr>
      </p:pic>
      <p:pic>
        <p:nvPicPr>
          <p:cNvPr id="228" name="Google Shape;228;p31"/>
          <p:cNvPicPr preferRelativeResize="0"/>
          <p:nvPr/>
        </p:nvPicPr>
        <p:blipFill>
          <a:blip r:embed="rId4">
            <a:alphaModFix/>
          </a:blip>
          <a:stretch>
            <a:fillRect/>
          </a:stretch>
        </p:blipFill>
        <p:spPr>
          <a:xfrm>
            <a:off x="3382050" y="2190375"/>
            <a:ext cx="2379900" cy="2379900"/>
          </a:xfrm>
          <a:prstGeom prst="rect">
            <a:avLst/>
          </a:prstGeom>
          <a:noFill/>
          <a:ln>
            <a:noFill/>
          </a:ln>
        </p:spPr>
      </p:pic>
      <p:pic>
        <p:nvPicPr>
          <p:cNvPr id="229" name="Google Shape;229;p31"/>
          <p:cNvPicPr preferRelativeResize="0"/>
          <p:nvPr/>
        </p:nvPicPr>
        <p:blipFill>
          <a:blip r:embed="rId5">
            <a:alphaModFix/>
          </a:blip>
          <a:stretch>
            <a:fillRect/>
          </a:stretch>
        </p:blipFill>
        <p:spPr>
          <a:xfrm>
            <a:off x="870400" y="2765025"/>
            <a:ext cx="1230600" cy="1230600"/>
          </a:xfrm>
          <a:prstGeom prst="rect">
            <a:avLst/>
          </a:prstGeom>
          <a:noFill/>
          <a:ln>
            <a:noFill/>
          </a:ln>
        </p:spPr>
      </p:pic>
      <p:pic>
        <p:nvPicPr>
          <p:cNvPr id="230" name="Google Shape;230;p31"/>
          <p:cNvPicPr preferRelativeResize="0"/>
          <p:nvPr/>
        </p:nvPicPr>
        <p:blipFill>
          <a:blip r:embed="rId6">
            <a:alphaModFix/>
          </a:blip>
          <a:stretch>
            <a:fillRect/>
          </a:stretch>
        </p:blipFill>
        <p:spPr>
          <a:xfrm>
            <a:off x="7042997" y="2715814"/>
            <a:ext cx="1230600" cy="1329035"/>
          </a:xfrm>
          <a:prstGeom prst="rect">
            <a:avLst/>
          </a:prstGeom>
          <a:noFill/>
          <a:ln>
            <a:noFill/>
          </a:ln>
        </p:spPr>
      </p:pic>
      <p:cxnSp>
        <p:nvCxnSpPr>
          <p:cNvPr id="231" name="Google Shape;231;p31"/>
          <p:cNvCxnSpPr>
            <a:stCxn id="229" idx="3"/>
            <a:endCxn id="228" idx="1"/>
          </p:cNvCxnSpPr>
          <p:nvPr/>
        </p:nvCxnSpPr>
        <p:spPr>
          <a:xfrm>
            <a:off x="2101000" y="3380325"/>
            <a:ext cx="1281000" cy="0"/>
          </a:xfrm>
          <a:prstGeom prst="straightConnector1">
            <a:avLst/>
          </a:prstGeom>
          <a:noFill/>
          <a:ln cap="flat" cmpd="sng" w="28575">
            <a:solidFill>
              <a:schemeClr val="dk1"/>
            </a:solidFill>
            <a:prstDash val="solid"/>
            <a:round/>
            <a:headEnd len="med" w="med" type="none"/>
            <a:tailEnd len="med" w="med" type="stealth"/>
          </a:ln>
        </p:spPr>
      </p:cxnSp>
      <p:cxnSp>
        <p:nvCxnSpPr>
          <p:cNvPr id="232" name="Google Shape;232;p31"/>
          <p:cNvCxnSpPr>
            <a:stCxn id="228" idx="3"/>
            <a:endCxn id="230" idx="1"/>
          </p:cNvCxnSpPr>
          <p:nvPr/>
        </p:nvCxnSpPr>
        <p:spPr>
          <a:xfrm>
            <a:off x="5761950" y="3380325"/>
            <a:ext cx="1281000" cy="0"/>
          </a:xfrm>
          <a:prstGeom prst="straightConnector1">
            <a:avLst/>
          </a:prstGeom>
          <a:noFill/>
          <a:ln cap="flat" cmpd="sng" w="28575">
            <a:solidFill>
              <a:schemeClr val="dk1"/>
            </a:solidFill>
            <a:prstDash val="solid"/>
            <a:round/>
            <a:headEnd len="med" w="med" type="none"/>
            <a:tailEnd len="med" w="med" type="stealth"/>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Today’s Class</a:t>
            </a:r>
            <a:endParaRPr/>
          </a:p>
        </p:txBody>
      </p:sp>
      <p:sp>
        <p:nvSpPr>
          <p:cNvPr id="68" name="Google Shape;68;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Open Source</a:t>
            </a:r>
            <a:endParaRPr/>
          </a:p>
          <a:p>
            <a:pPr indent="-342900" lvl="0" marL="457200" rtl="0" algn="l">
              <a:spcBef>
                <a:spcPts val="0"/>
              </a:spcBef>
              <a:spcAft>
                <a:spcPts val="0"/>
              </a:spcAft>
              <a:buSzPts val="1800"/>
              <a:buAutoNum type="arabicPeriod"/>
            </a:pPr>
            <a:r>
              <a:rPr lang="en"/>
              <a:t>Open Access</a:t>
            </a:r>
            <a:endParaRPr/>
          </a:p>
          <a:p>
            <a:pPr indent="-342900" lvl="0" marL="457200" rtl="0" algn="l">
              <a:spcBef>
                <a:spcPts val="0"/>
              </a:spcBef>
              <a:spcAft>
                <a:spcPts val="0"/>
              </a:spcAft>
              <a:buSzPts val="1800"/>
              <a:buAutoNum type="arabicPeriod"/>
            </a:pPr>
            <a:r>
              <a:rPr lang="en"/>
              <a:t>Licensing</a:t>
            </a:r>
            <a:endParaRPr/>
          </a:p>
          <a:p>
            <a:pPr indent="-342900" lvl="0" marL="457200" rtl="0" algn="l">
              <a:spcBef>
                <a:spcPts val="0"/>
              </a:spcBef>
              <a:spcAft>
                <a:spcPts val="0"/>
              </a:spcAft>
              <a:buSzPts val="1800"/>
              <a:buAutoNum type="arabicPeriod"/>
            </a:pPr>
            <a:r>
              <a:rPr lang="en"/>
              <a:t>Open Scholarship</a:t>
            </a:r>
            <a:endParaRPr/>
          </a:p>
          <a:p>
            <a:pPr indent="-342900" lvl="0" marL="457200" rtl="0" algn="l">
              <a:spcBef>
                <a:spcPts val="0"/>
              </a:spcBef>
              <a:spcAft>
                <a:spcPts val="0"/>
              </a:spcAft>
              <a:buSzPts val="1800"/>
              <a:buAutoNum type="arabicPeriod"/>
            </a:pPr>
            <a:r>
              <a:rPr lang="en"/>
              <a:t>Research Data Management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T Serif"/>
                <a:ea typeface="PT Serif"/>
                <a:cs typeface="PT Serif"/>
                <a:sym typeface="PT Serif"/>
              </a:rPr>
              <a:t>Free as in Free Beer?</a:t>
            </a:r>
            <a:endParaRPr>
              <a:latin typeface="PT Serif"/>
              <a:ea typeface="PT Serif"/>
              <a:cs typeface="PT Serif"/>
              <a:sym typeface="PT Serif"/>
            </a:endParaRPr>
          </a:p>
        </p:txBody>
      </p:sp>
      <p:pic>
        <p:nvPicPr>
          <p:cNvPr id="238" name="Google Shape;238;p32"/>
          <p:cNvPicPr preferRelativeResize="0"/>
          <p:nvPr/>
        </p:nvPicPr>
        <p:blipFill>
          <a:blip r:embed="rId3">
            <a:alphaModFix/>
          </a:blip>
          <a:stretch>
            <a:fillRect/>
          </a:stretch>
        </p:blipFill>
        <p:spPr>
          <a:xfrm>
            <a:off x="7457375" y="0"/>
            <a:ext cx="1686625" cy="1686625"/>
          </a:xfrm>
          <a:prstGeom prst="rect">
            <a:avLst/>
          </a:prstGeom>
          <a:noFill/>
          <a:ln>
            <a:noFill/>
          </a:ln>
        </p:spPr>
      </p:pic>
      <p:pic>
        <p:nvPicPr>
          <p:cNvPr id="239" name="Google Shape;239;p32"/>
          <p:cNvPicPr preferRelativeResize="0"/>
          <p:nvPr/>
        </p:nvPicPr>
        <p:blipFill rotWithShape="1">
          <a:blip r:embed="rId4">
            <a:alphaModFix/>
          </a:blip>
          <a:srcRect b="5468" l="0" r="0" t="5468"/>
          <a:stretch/>
        </p:blipFill>
        <p:spPr>
          <a:xfrm>
            <a:off x="3382050" y="2190375"/>
            <a:ext cx="2379900" cy="2379900"/>
          </a:xfrm>
          <a:prstGeom prst="rect">
            <a:avLst/>
          </a:prstGeom>
          <a:noFill/>
          <a:ln>
            <a:noFill/>
          </a:ln>
        </p:spPr>
      </p:pic>
      <p:pic>
        <p:nvPicPr>
          <p:cNvPr id="240" name="Google Shape;240;p32"/>
          <p:cNvPicPr preferRelativeResize="0"/>
          <p:nvPr/>
        </p:nvPicPr>
        <p:blipFill>
          <a:blip r:embed="rId5">
            <a:alphaModFix/>
          </a:blip>
          <a:stretch>
            <a:fillRect/>
          </a:stretch>
        </p:blipFill>
        <p:spPr>
          <a:xfrm>
            <a:off x="870400" y="2765025"/>
            <a:ext cx="1230600" cy="1230600"/>
          </a:xfrm>
          <a:prstGeom prst="rect">
            <a:avLst/>
          </a:prstGeom>
          <a:noFill/>
          <a:ln>
            <a:noFill/>
          </a:ln>
        </p:spPr>
      </p:pic>
      <p:pic>
        <p:nvPicPr>
          <p:cNvPr id="241" name="Google Shape;241;p32"/>
          <p:cNvPicPr preferRelativeResize="0"/>
          <p:nvPr/>
        </p:nvPicPr>
        <p:blipFill>
          <a:blip r:embed="rId6">
            <a:alphaModFix/>
          </a:blip>
          <a:stretch>
            <a:fillRect/>
          </a:stretch>
        </p:blipFill>
        <p:spPr>
          <a:xfrm>
            <a:off x="7042997" y="2715814"/>
            <a:ext cx="1230600" cy="1329035"/>
          </a:xfrm>
          <a:prstGeom prst="rect">
            <a:avLst/>
          </a:prstGeom>
          <a:noFill/>
          <a:ln>
            <a:noFill/>
          </a:ln>
        </p:spPr>
      </p:pic>
      <p:cxnSp>
        <p:nvCxnSpPr>
          <p:cNvPr id="242" name="Google Shape;242;p32"/>
          <p:cNvCxnSpPr>
            <a:stCxn id="240" idx="3"/>
            <a:endCxn id="239" idx="1"/>
          </p:cNvCxnSpPr>
          <p:nvPr/>
        </p:nvCxnSpPr>
        <p:spPr>
          <a:xfrm>
            <a:off x="2101000" y="3380325"/>
            <a:ext cx="1281000" cy="0"/>
          </a:xfrm>
          <a:prstGeom prst="straightConnector1">
            <a:avLst/>
          </a:prstGeom>
          <a:noFill/>
          <a:ln cap="flat" cmpd="sng" w="28575">
            <a:solidFill>
              <a:schemeClr val="dk1"/>
            </a:solidFill>
            <a:prstDash val="solid"/>
            <a:round/>
            <a:headEnd len="med" w="med" type="none"/>
            <a:tailEnd len="med" w="med" type="stealth"/>
          </a:ln>
        </p:spPr>
      </p:cxnSp>
      <p:cxnSp>
        <p:nvCxnSpPr>
          <p:cNvPr id="243" name="Google Shape;243;p32"/>
          <p:cNvCxnSpPr>
            <a:stCxn id="239" idx="3"/>
            <a:endCxn id="241" idx="1"/>
          </p:cNvCxnSpPr>
          <p:nvPr/>
        </p:nvCxnSpPr>
        <p:spPr>
          <a:xfrm>
            <a:off x="5761950" y="3380325"/>
            <a:ext cx="1281000" cy="0"/>
          </a:xfrm>
          <a:prstGeom prst="straightConnector1">
            <a:avLst/>
          </a:prstGeom>
          <a:noFill/>
          <a:ln cap="flat" cmpd="sng" w="28575">
            <a:solidFill>
              <a:schemeClr val="dk1"/>
            </a:solidFill>
            <a:prstDash val="solid"/>
            <a:round/>
            <a:headEnd len="med" w="med" type="none"/>
            <a:tailEnd len="med" w="med" type="stealth"/>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T Serif"/>
                <a:ea typeface="PT Serif"/>
                <a:cs typeface="PT Serif"/>
                <a:sym typeface="PT Serif"/>
              </a:rPr>
              <a:t>Free as in Free Beer?</a:t>
            </a:r>
            <a:endParaRPr>
              <a:latin typeface="PT Serif"/>
              <a:ea typeface="PT Serif"/>
              <a:cs typeface="PT Serif"/>
              <a:sym typeface="PT Serif"/>
            </a:endParaRPr>
          </a:p>
        </p:txBody>
      </p:sp>
      <p:sp>
        <p:nvSpPr>
          <p:cNvPr id="249" name="Google Shape;249;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2"/>
                </a:solidFill>
                <a:latin typeface="PT Serif"/>
                <a:ea typeface="PT Serif"/>
                <a:cs typeface="PT Serif"/>
                <a:sym typeface="PT Serif"/>
              </a:rPr>
              <a:t>Share</a:t>
            </a:r>
            <a:r>
              <a:rPr lang="en" sz="3000">
                <a:solidFill>
                  <a:srgbClr val="000000"/>
                </a:solidFill>
                <a:latin typeface="PT Serif"/>
                <a:ea typeface="PT Serif"/>
                <a:cs typeface="PT Serif"/>
                <a:sym typeface="PT Serif"/>
              </a:rPr>
              <a:t> Experiences</a:t>
            </a:r>
            <a:endParaRPr sz="3000">
              <a:solidFill>
                <a:srgbClr val="000000"/>
              </a:solidFill>
              <a:latin typeface="PT Serif"/>
              <a:ea typeface="PT Serif"/>
              <a:cs typeface="PT Serif"/>
              <a:sym typeface="PT Serif"/>
            </a:endParaRPr>
          </a:p>
          <a:p>
            <a:pPr indent="0" lvl="0" marL="0" rtl="0" algn="l">
              <a:spcBef>
                <a:spcPts val="1600"/>
              </a:spcBef>
              <a:spcAft>
                <a:spcPts val="0"/>
              </a:spcAft>
              <a:buNone/>
            </a:pPr>
            <a:r>
              <a:rPr lang="en" sz="3000">
                <a:solidFill>
                  <a:schemeClr val="dk2"/>
                </a:solidFill>
                <a:latin typeface="PT Serif"/>
                <a:ea typeface="PT Serif"/>
                <a:cs typeface="PT Serif"/>
                <a:sym typeface="PT Serif"/>
              </a:rPr>
              <a:t>Share</a:t>
            </a:r>
            <a:r>
              <a:rPr lang="en" sz="3000">
                <a:solidFill>
                  <a:srgbClr val="000000"/>
                </a:solidFill>
                <a:latin typeface="PT Serif"/>
                <a:ea typeface="PT Serif"/>
                <a:cs typeface="PT Serif"/>
                <a:sym typeface="PT Serif"/>
              </a:rPr>
              <a:t> Templates</a:t>
            </a:r>
            <a:endParaRPr sz="3000">
              <a:solidFill>
                <a:srgbClr val="000000"/>
              </a:solidFill>
              <a:latin typeface="PT Serif"/>
              <a:ea typeface="PT Serif"/>
              <a:cs typeface="PT Serif"/>
              <a:sym typeface="PT Serif"/>
            </a:endParaRPr>
          </a:p>
          <a:p>
            <a:pPr indent="0" lvl="0" marL="0" rtl="0" algn="l">
              <a:spcBef>
                <a:spcPts val="1600"/>
              </a:spcBef>
              <a:spcAft>
                <a:spcPts val="0"/>
              </a:spcAft>
              <a:buNone/>
            </a:pPr>
            <a:r>
              <a:rPr lang="en" sz="3000">
                <a:solidFill>
                  <a:schemeClr val="dk2"/>
                </a:solidFill>
                <a:latin typeface="PT Serif"/>
                <a:ea typeface="PT Serif"/>
                <a:cs typeface="PT Serif"/>
                <a:sym typeface="PT Serif"/>
              </a:rPr>
              <a:t>Share</a:t>
            </a:r>
            <a:r>
              <a:rPr lang="en" sz="3000">
                <a:solidFill>
                  <a:srgbClr val="000000"/>
                </a:solidFill>
                <a:latin typeface="PT Serif"/>
                <a:ea typeface="PT Serif"/>
                <a:cs typeface="PT Serif"/>
                <a:sym typeface="PT Serif"/>
              </a:rPr>
              <a:t> Workflows</a:t>
            </a:r>
            <a:endParaRPr sz="3000">
              <a:solidFill>
                <a:srgbClr val="000000"/>
              </a:solidFill>
              <a:latin typeface="PT Serif"/>
              <a:ea typeface="PT Serif"/>
              <a:cs typeface="PT Serif"/>
              <a:sym typeface="PT Serif"/>
            </a:endParaRPr>
          </a:p>
          <a:p>
            <a:pPr indent="0" lvl="0" marL="0" rtl="0" algn="l">
              <a:spcBef>
                <a:spcPts val="1600"/>
              </a:spcBef>
              <a:spcAft>
                <a:spcPts val="1600"/>
              </a:spcAft>
              <a:buNone/>
            </a:pPr>
            <a:r>
              <a:rPr lang="en" sz="3000">
                <a:solidFill>
                  <a:schemeClr val="dk2"/>
                </a:solidFill>
                <a:latin typeface="PT Serif"/>
                <a:ea typeface="PT Serif"/>
                <a:cs typeface="PT Serif"/>
                <a:sym typeface="PT Serif"/>
              </a:rPr>
              <a:t>Share</a:t>
            </a:r>
            <a:r>
              <a:rPr lang="en" sz="3000">
                <a:solidFill>
                  <a:srgbClr val="000000"/>
                </a:solidFill>
                <a:latin typeface="PT Serif"/>
                <a:ea typeface="PT Serif"/>
                <a:cs typeface="PT Serif"/>
                <a:sym typeface="PT Serif"/>
              </a:rPr>
              <a:t> Workload</a:t>
            </a:r>
            <a:endParaRPr sz="3000">
              <a:solidFill>
                <a:srgbClr val="000000"/>
              </a:solidFill>
              <a:latin typeface="PT Serif"/>
              <a:ea typeface="PT Serif"/>
              <a:cs typeface="PT Serif"/>
              <a:sym typeface="PT Serif"/>
            </a:endParaRPr>
          </a:p>
        </p:txBody>
      </p:sp>
      <p:pic>
        <p:nvPicPr>
          <p:cNvPr id="250" name="Google Shape;250;p33"/>
          <p:cNvPicPr preferRelativeResize="0"/>
          <p:nvPr/>
        </p:nvPicPr>
        <p:blipFill>
          <a:blip r:embed="rId3">
            <a:alphaModFix/>
          </a:blip>
          <a:stretch>
            <a:fillRect/>
          </a:stretch>
        </p:blipFill>
        <p:spPr>
          <a:xfrm>
            <a:off x="7457375" y="0"/>
            <a:ext cx="1686625" cy="1686625"/>
          </a:xfrm>
          <a:prstGeom prst="rect">
            <a:avLst/>
          </a:prstGeom>
          <a:noFill/>
          <a:ln>
            <a:noFill/>
          </a:ln>
        </p:spPr>
      </p:pic>
      <p:pic>
        <p:nvPicPr>
          <p:cNvPr id="251" name="Google Shape;251;p33"/>
          <p:cNvPicPr preferRelativeResize="0"/>
          <p:nvPr/>
        </p:nvPicPr>
        <p:blipFill>
          <a:blip r:embed="rId4">
            <a:alphaModFix/>
          </a:blip>
          <a:stretch>
            <a:fillRect/>
          </a:stretch>
        </p:blipFill>
        <p:spPr>
          <a:xfrm>
            <a:off x="6116225" y="2051500"/>
            <a:ext cx="2577775" cy="2577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34"/>
          <p:cNvPicPr preferRelativeResize="0"/>
          <p:nvPr/>
        </p:nvPicPr>
        <p:blipFill>
          <a:blip r:embed="rId3">
            <a:alphaModFix/>
          </a:blip>
          <a:stretch>
            <a:fillRect/>
          </a:stretch>
        </p:blipFill>
        <p:spPr>
          <a:xfrm>
            <a:off x="5197111" y="366828"/>
            <a:ext cx="1963764" cy="2204924"/>
          </a:xfrm>
          <a:prstGeom prst="rect">
            <a:avLst/>
          </a:prstGeom>
          <a:noFill/>
          <a:ln>
            <a:noFill/>
          </a:ln>
        </p:spPr>
      </p:pic>
      <p:pic>
        <p:nvPicPr>
          <p:cNvPr id="257" name="Google Shape;257;p34"/>
          <p:cNvPicPr preferRelativeResize="0"/>
          <p:nvPr/>
        </p:nvPicPr>
        <p:blipFill>
          <a:blip r:embed="rId4">
            <a:alphaModFix/>
          </a:blip>
          <a:stretch>
            <a:fillRect/>
          </a:stretch>
        </p:blipFill>
        <p:spPr>
          <a:xfrm>
            <a:off x="5487322" y="3379047"/>
            <a:ext cx="1383375" cy="1383375"/>
          </a:xfrm>
          <a:prstGeom prst="rect">
            <a:avLst/>
          </a:prstGeom>
          <a:noFill/>
          <a:ln>
            <a:noFill/>
          </a:ln>
        </p:spPr>
      </p:pic>
      <p:cxnSp>
        <p:nvCxnSpPr>
          <p:cNvPr id="258" name="Google Shape;258;p34"/>
          <p:cNvCxnSpPr>
            <a:stCxn id="256" idx="2"/>
            <a:endCxn id="257" idx="0"/>
          </p:cNvCxnSpPr>
          <p:nvPr/>
        </p:nvCxnSpPr>
        <p:spPr>
          <a:xfrm>
            <a:off x="6178993" y="2571752"/>
            <a:ext cx="0" cy="807300"/>
          </a:xfrm>
          <a:prstGeom prst="straightConnector1">
            <a:avLst/>
          </a:prstGeom>
          <a:noFill/>
          <a:ln cap="flat" cmpd="sng" w="28575">
            <a:solidFill>
              <a:schemeClr val="dk2"/>
            </a:solidFill>
            <a:prstDash val="solid"/>
            <a:round/>
            <a:headEnd len="med" w="med" type="none"/>
            <a:tailEnd len="med" w="med" type="stealth"/>
          </a:ln>
        </p:spPr>
      </p:cxnSp>
      <p:sp>
        <p:nvSpPr>
          <p:cNvPr id="259" name="Google Shape;259;p34"/>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t/>
            </a:r>
            <a:endParaRPr sz="2400">
              <a:latin typeface="PT Serif"/>
              <a:ea typeface="PT Serif"/>
              <a:cs typeface="PT Serif"/>
              <a:sym typeface="PT Serif"/>
            </a:endParaRPr>
          </a:p>
          <a:p>
            <a:pPr indent="0" lvl="0" marL="0" rtl="0" algn="ctr">
              <a:lnSpc>
                <a:spcPct val="100000"/>
              </a:lnSpc>
              <a:spcBef>
                <a:spcPts val="0"/>
              </a:spcBef>
              <a:spcAft>
                <a:spcPts val="0"/>
              </a:spcAft>
              <a:buNone/>
            </a:pPr>
            <a:r>
              <a:rPr lang="en" sz="2400">
                <a:latin typeface="PT Serif"/>
                <a:ea typeface="PT Serif"/>
                <a:cs typeface="PT Serif"/>
                <a:sym typeface="PT Serif"/>
              </a:rPr>
              <a:t>DH Benelux Journal</a:t>
            </a:r>
            <a:endParaRPr sz="2400">
              <a:latin typeface="PT Serif"/>
              <a:ea typeface="PT Serif"/>
              <a:cs typeface="PT Serif"/>
              <a:sym typeface="PT Serif"/>
            </a:endParaRPr>
          </a:p>
          <a:p>
            <a:pPr indent="0" lvl="0" marL="0" rtl="0" algn="ctr">
              <a:lnSpc>
                <a:spcPct val="100000"/>
              </a:lnSpc>
              <a:spcBef>
                <a:spcPts val="0"/>
              </a:spcBef>
              <a:spcAft>
                <a:spcPts val="0"/>
              </a:spcAft>
              <a:buNone/>
            </a:pPr>
            <a:r>
              <a:t/>
            </a:r>
            <a:endParaRPr sz="2400">
              <a:latin typeface="PT Serif"/>
              <a:ea typeface="PT Serif"/>
              <a:cs typeface="PT Serif"/>
              <a:sym typeface="PT Serif"/>
            </a:endParaRPr>
          </a:p>
          <a:p>
            <a:pPr indent="0" lvl="0" marL="0" rtl="0" algn="ctr">
              <a:spcBef>
                <a:spcPts val="0"/>
              </a:spcBef>
              <a:spcAft>
                <a:spcPts val="1600"/>
              </a:spcAft>
              <a:buNone/>
            </a:pPr>
            <a:r>
              <a:rPr lang="en" sz="2400">
                <a:latin typeface="PT Serif"/>
                <a:ea typeface="PT Serif"/>
                <a:cs typeface="PT Serif"/>
                <a:sym typeface="PT Serif"/>
              </a:rPr>
              <a:t>Share the  workload with the community</a:t>
            </a:r>
            <a:endParaRPr/>
          </a:p>
        </p:txBody>
      </p:sp>
      <p:pic>
        <p:nvPicPr>
          <p:cNvPr id="260" name="Google Shape;260;p34"/>
          <p:cNvPicPr preferRelativeResize="0"/>
          <p:nvPr/>
        </p:nvPicPr>
        <p:blipFill>
          <a:blip r:embed="rId5">
            <a:alphaModFix/>
          </a:blip>
          <a:stretch>
            <a:fillRect/>
          </a:stretch>
        </p:blipFill>
        <p:spPr>
          <a:xfrm flipH="1">
            <a:off x="7036944" y="3379050"/>
            <a:ext cx="2657006" cy="1383375"/>
          </a:xfrm>
          <a:prstGeom prst="rect">
            <a:avLst/>
          </a:prstGeom>
          <a:noFill/>
          <a:ln>
            <a:noFill/>
          </a:ln>
        </p:spPr>
      </p:pic>
      <p:cxnSp>
        <p:nvCxnSpPr>
          <p:cNvPr id="261" name="Google Shape;261;p34"/>
          <p:cNvCxnSpPr>
            <a:stCxn id="256" idx="2"/>
            <a:endCxn id="260" idx="0"/>
          </p:cNvCxnSpPr>
          <p:nvPr/>
        </p:nvCxnSpPr>
        <p:spPr>
          <a:xfrm>
            <a:off x="6178993" y="2571752"/>
            <a:ext cx="2186400" cy="807300"/>
          </a:xfrm>
          <a:prstGeom prst="straightConnector1">
            <a:avLst/>
          </a:prstGeom>
          <a:noFill/>
          <a:ln cap="flat" cmpd="sng" w="28575">
            <a:solidFill>
              <a:schemeClr val="dk2"/>
            </a:solidFill>
            <a:prstDash val="solid"/>
            <a:round/>
            <a:headEnd len="med" w="med" type="none"/>
            <a:tailEnd len="med" w="med" type="stealth"/>
          </a:ln>
        </p:spPr>
      </p:cxnSp>
      <p:sp>
        <p:nvSpPr>
          <p:cNvPr id="262" name="Google Shape;262;p34"/>
          <p:cNvSpPr txBox="1"/>
          <p:nvPr/>
        </p:nvSpPr>
        <p:spPr>
          <a:xfrm>
            <a:off x="3778138" y="4762425"/>
            <a:ext cx="1064400" cy="49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PT Serif"/>
                <a:ea typeface="PT Serif"/>
                <a:cs typeface="PT Serif"/>
                <a:sym typeface="PT Serif"/>
              </a:rPr>
              <a:t>guest editors</a:t>
            </a:r>
            <a:endParaRPr sz="1200">
              <a:latin typeface="PT Serif"/>
              <a:ea typeface="PT Serif"/>
              <a:cs typeface="PT Serif"/>
              <a:sym typeface="PT Serif"/>
            </a:endParaRPr>
          </a:p>
        </p:txBody>
      </p:sp>
      <p:sp>
        <p:nvSpPr>
          <p:cNvPr id="263" name="Google Shape;263;p34"/>
          <p:cNvSpPr txBox="1"/>
          <p:nvPr/>
        </p:nvSpPr>
        <p:spPr>
          <a:xfrm>
            <a:off x="7036950" y="4762425"/>
            <a:ext cx="1824900" cy="49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PT Serif"/>
              <a:ea typeface="PT Serif"/>
              <a:cs typeface="PT Serif"/>
              <a:sym typeface="PT Serif"/>
            </a:endParaRPr>
          </a:p>
        </p:txBody>
      </p:sp>
      <p:pic>
        <p:nvPicPr>
          <p:cNvPr id="264" name="Google Shape;264;p34"/>
          <p:cNvPicPr preferRelativeResize="0"/>
          <p:nvPr/>
        </p:nvPicPr>
        <p:blipFill>
          <a:blip r:embed="rId5">
            <a:alphaModFix/>
          </a:blip>
          <a:stretch>
            <a:fillRect/>
          </a:stretch>
        </p:blipFill>
        <p:spPr>
          <a:xfrm flipH="1">
            <a:off x="2981832" y="3379050"/>
            <a:ext cx="2657006" cy="1383375"/>
          </a:xfrm>
          <a:prstGeom prst="rect">
            <a:avLst/>
          </a:prstGeom>
          <a:noFill/>
          <a:ln>
            <a:noFill/>
          </a:ln>
        </p:spPr>
      </p:pic>
      <p:sp>
        <p:nvSpPr>
          <p:cNvPr id="265" name="Google Shape;265;p34"/>
          <p:cNvSpPr txBox="1"/>
          <p:nvPr/>
        </p:nvSpPr>
        <p:spPr>
          <a:xfrm>
            <a:off x="5335690" y="4762425"/>
            <a:ext cx="1686600" cy="49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PT Serif"/>
                <a:ea typeface="PT Serif"/>
                <a:cs typeface="PT Serif"/>
                <a:sym typeface="PT Serif"/>
              </a:rPr>
              <a:t>templates &amp; pipelines</a:t>
            </a:r>
            <a:endParaRPr sz="1200">
              <a:latin typeface="PT Serif"/>
              <a:ea typeface="PT Serif"/>
              <a:cs typeface="PT Serif"/>
              <a:sym typeface="PT Serif"/>
            </a:endParaRPr>
          </a:p>
        </p:txBody>
      </p:sp>
      <p:sp>
        <p:nvSpPr>
          <p:cNvPr id="266" name="Google Shape;266;p34"/>
          <p:cNvSpPr txBox="1"/>
          <p:nvPr/>
        </p:nvSpPr>
        <p:spPr>
          <a:xfrm>
            <a:off x="7997509" y="4762425"/>
            <a:ext cx="735900" cy="49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PT Serif"/>
                <a:ea typeface="PT Serif"/>
                <a:cs typeface="PT Serif"/>
                <a:sym typeface="PT Serif"/>
              </a:rPr>
              <a:t>authors</a:t>
            </a:r>
            <a:endParaRPr sz="1200">
              <a:latin typeface="PT Serif"/>
              <a:ea typeface="PT Serif"/>
              <a:cs typeface="PT Serif"/>
              <a:sym typeface="PT Serif"/>
            </a:endParaRPr>
          </a:p>
        </p:txBody>
      </p:sp>
      <p:cxnSp>
        <p:nvCxnSpPr>
          <p:cNvPr id="267" name="Google Shape;267;p34"/>
          <p:cNvCxnSpPr>
            <a:stCxn id="256" idx="2"/>
            <a:endCxn id="264" idx="0"/>
          </p:cNvCxnSpPr>
          <p:nvPr/>
        </p:nvCxnSpPr>
        <p:spPr>
          <a:xfrm flipH="1">
            <a:off x="4310293" y="2571752"/>
            <a:ext cx="1868700" cy="807300"/>
          </a:xfrm>
          <a:prstGeom prst="straightConnector1">
            <a:avLst/>
          </a:prstGeom>
          <a:noFill/>
          <a:ln cap="flat" cmpd="sng" w="28575">
            <a:solidFill>
              <a:schemeClr val="dk2"/>
            </a:solidFill>
            <a:prstDash val="solid"/>
            <a:round/>
            <a:headEnd len="med" w="med" type="none"/>
            <a:tailEnd len="med" w="med" type="stealth"/>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5"/>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Licensing</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Licensing: Basics</a:t>
            </a:r>
            <a:endParaRPr/>
          </a:p>
        </p:txBody>
      </p:sp>
      <p:sp>
        <p:nvSpPr>
          <p:cNvPr id="278" name="Google Shape;278;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400">
                <a:solidFill>
                  <a:srgbClr val="595959"/>
                </a:solidFill>
              </a:rPr>
              <a:t>What can be licensed?</a:t>
            </a:r>
            <a:endParaRPr b="1" sz="1400">
              <a:solidFill>
                <a:srgbClr val="595959"/>
              </a:solidFill>
            </a:endParaRPr>
          </a:p>
          <a:p>
            <a:pPr indent="-317500" lvl="0" marL="457200" rtl="0" algn="l">
              <a:spcBef>
                <a:spcPts val="1200"/>
              </a:spcBef>
              <a:spcAft>
                <a:spcPts val="0"/>
              </a:spcAft>
              <a:buClr>
                <a:srgbClr val="595959"/>
              </a:buClr>
              <a:buSzPts val="1400"/>
              <a:buChar char="●"/>
            </a:pPr>
            <a:r>
              <a:rPr lang="en" sz="1400">
                <a:solidFill>
                  <a:srgbClr val="595959"/>
                </a:solidFill>
              </a:rPr>
              <a:t>any “work”</a:t>
            </a:r>
            <a:endParaRPr sz="1400">
              <a:solidFill>
                <a:srgbClr val="595959"/>
              </a:solidFill>
            </a:endParaRPr>
          </a:p>
          <a:p>
            <a:pPr indent="-317500" lvl="0" marL="457200" rtl="0" algn="l">
              <a:spcBef>
                <a:spcPts val="0"/>
              </a:spcBef>
              <a:spcAft>
                <a:spcPts val="0"/>
              </a:spcAft>
              <a:buClr>
                <a:srgbClr val="595959"/>
              </a:buClr>
              <a:buSzPts val="1400"/>
              <a:buChar char="●"/>
            </a:pPr>
            <a:r>
              <a:rPr lang="en" sz="1400">
                <a:solidFill>
                  <a:srgbClr val="595959"/>
                </a:solidFill>
              </a:rPr>
              <a:t>...that you own the rights to</a:t>
            </a:r>
            <a:endParaRPr sz="1400">
              <a:solidFill>
                <a:srgbClr val="595959"/>
              </a:solidFill>
            </a:endParaRPr>
          </a:p>
          <a:p>
            <a:pPr indent="-317500" lvl="0" marL="457200" rtl="0" algn="l">
              <a:spcBef>
                <a:spcPts val="0"/>
              </a:spcBef>
              <a:spcAft>
                <a:spcPts val="0"/>
              </a:spcAft>
              <a:buClr>
                <a:srgbClr val="595959"/>
              </a:buClr>
              <a:buSzPts val="1400"/>
              <a:buChar char="●"/>
            </a:pPr>
            <a:r>
              <a:rPr lang="en" sz="1400">
                <a:solidFill>
                  <a:srgbClr val="595959"/>
                </a:solidFill>
              </a:rPr>
              <a:t>to be considered: publisher contracts, work contracts, co-authors</a:t>
            </a:r>
            <a:endParaRPr sz="1400">
              <a:solidFill>
                <a:srgbClr val="595959"/>
              </a:solidFill>
            </a:endParaRPr>
          </a:p>
          <a:p>
            <a:pPr indent="0" lvl="0" marL="0" rtl="0" algn="l">
              <a:spcBef>
                <a:spcPts val="1200"/>
              </a:spcBef>
              <a:spcAft>
                <a:spcPts val="0"/>
              </a:spcAft>
              <a:buNone/>
            </a:pPr>
            <a:r>
              <a:rPr b="1" lang="en" sz="1400">
                <a:solidFill>
                  <a:srgbClr val="595959"/>
                </a:solidFill>
              </a:rPr>
              <a:t>What cannot be licensed?</a:t>
            </a:r>
            <a:endParaRPr b="1" sz="1400">
              <a:solidFill>
                <a:srgbClr val="595959"/>
              </a:solidFill>
            </a:endParaRPr>
          </a:p>
          <a:p>
            <a:pPr indent="-317500" lvl="0" marL="457200" rtl="0" algn="l">
              <a:spcBef>
                <a:spcPts val="1200"/>
              </a:spcBef>
              <a:spcAft>
                <a:spcPts val="0"/>
              </a:spcAft>
              <a:buClr>
                <a:srgbClr val="595959"/>
              </a:buClr>
              <a:buSzPts val="1400"/>
              <a:buChar char="●"/>
            </a:pPr>
            <a:r>
              <a:rPr lang="en" sz="1400">
                <a:solidFill>
                  <a:srgbClr val="595959"/>
                </a:solidFill>
              </a:rPr>
              <a:t>works in the public domain</a:t>
            </a:r>
            <a:endParaRPr sz="1400">
              <a:solidFill>
                <a:srgbClr val="595959"/>
              </a:solidFill>
            </a:endParaRPr>
          </a:p>
          <a:p>
            <a:pPr indent="-317500" lvl="0" marL="457200" rtl="0" algn="l">
              <a:spcBef>
                <a:spcPts val="0"/>
              </a:spcBef>
              <a:spcAft>
                <a:spcPts val="0"/>
              </a:spcAft>
              <a:buClr>
                <a:srgbClr val="595959"/>
              </a:buClr>
              <a:buSzPts val="1400"/>
              <a:buChar char="●"/>
            </a:pPr>
            <a:r>
              <a:rPr lang="en" sz="1400">
                <a:solidFill>
                  <a:srgbClr val="595959"/>
                </a:solidFill>
              </a:rPr>
              <a:t>raw data</a:t>
            </a:r>
            <a:endParaRPr sz="1400">
              <a:solidFill>
                <a:srgbClr val="595959"/>
              </a:solidFill>
            </a:endParaRPr>
          </a:p>
          <a:p>
            <a:pPr indent="0" lvl="0" marL="0" rtl="0" algn="l">
              <a:spcBef>
                <a:spcPts val="1200"/>
              </a:spcBef>
              <a:spcAft>
                <a:spcPts val="0"/>
              </a:spcAft>
              <a:buNone/>
            </a:pPr>
            <a:r>
              <a:rPr b="1" lang="en" sz="1400">
                <a:solidFill>
                  <a:srgbClr val="595959"/>
                </a:solidFill>
              </a:rPr>
              <a:t>What exactly is a license?</a:t>
            </a:r>
            <a:endParaRPr b="1" sz="1400">
              <a:solidFill>
                <a:srgbClr val="595959"/>
              </a:solidFill>
            </a:endParaRPr>
          </a:p>
          <a:p>
            <a:pPr indent="-317500" lvl="0" marL="457200" rtl="0" algn="l">
              <a:spcBef>
                <a:spcPts val="1200"/>
              </a:spcBef>
              <a:spcAft>
                <a:spcPts val="0"/>
              </a:spcAft>
              <a:buClr>
                <a:srgbClr val="595959"/>
              </a:buClr>
              <a:buSzPts val="1400"/>
              <a:buChar char="●"/>
            </a:pPr>
            <a:r>
              <a:rPr lang="en" sz="1400">
                <a:solidFill>
                  <a:srgbClr val="595959"/>
                </a:solidFill>
              </a:rPr>
              <a:t>a formalized promise not to sue</a:t>
            </a:r>
            <a:endParaRPr sz="1400">
              <a:solidFill>
                <a:srgbClr val="595959"/>
              </a:solidFill>
            </a:endParaRPr>
          </a:p>
          <a:p>
            <a:pPr indent="0" lvl="0" marL="0" rtl="0" algn="r">
              <a:spcBef>
                <a:spcPts val="1200"/>
              </a:spcBef>
              <a:spcAft>
                <a:spcPts val="0"/>
              </a:spcAft>
              <a:buNone/>
            </a:pPr>
            <a:r>
              <a:rPr lang="en" sz="1400">
                <a:solidFill>
                  <a:srgbClr val="595959"/>
                </a:solidFill>
              </a:rPr>
              <a:t>(Hannesschläger and Scholger 2019)</a:t>
            </a:r>
            <a:endParaRPr sz="1400">
              <a:solidFill>
                <a:srgbClr val="595959"/>
              </a:solidFill>
            </a:endParaRPr>
          </a:p>
          <a:p>
            <a:pPr indent="0" lvl="0" marL="0" rtl="0" algn="l">
              <a:spcBef>
                <a:spcPts val="1200"/>
              </a:spcBef>
              <a:spcAft>
                <a:spcPts val="1600"/>
              </a:spcAft>
              <a:buNone/>
            </a:pPr>
            <a:r>
              <a:t/>
            </a:r>
            <a:endParaRPr sz="1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Licensing with Creative Commons</a:t>
            </a:r>
            <a:endParaRPr/>
          </a:p>
        </p:txBody>
      </p:sp>
      <p:sp>
        <p:nvSpPr>
          <p:cNvPr id="284" name="Google Shape;284;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400">
                <a:solidFill>
                  <a:srgbClr val="595959"/>
                </a:solidFill>
                <a:highlight>
                  <a:srgbClr val="FFFFFF"/>
                </a:highlight>
              </a:rPr>
              <a:t>What is Creative Commons?</a:t>
            </a:r>
            <a:endParaRPr sz="1400">
              <a:solidFill>
                <a:srgbClr val="595959"/>
              </a:solidFill>
              <a:highlight>
                <a:srgbClr val="FFFFFF"/>
              </a:highlight>
            </a:endParaRPr>
          </a:p>
          <a:p>
            <a:pPr indent="-317500" lvl="0" marL="457200" rtl="0" algn="l">
              <a:spcBef>
                <a:spcPts val="1200"/>
              </a:spcBef>
              <a:spcAft>
                <a:spcPts val="0"/>
              </a:spcAft>
              <a:buClr>
                <a:srgbClr val="595959"/>
              </a:buClr>
              <a:buSzPts val="1400"/>
              <a:buChar char="●"/>
            </a:pPr>
            <a:r>
              <a:rPr lang="en" sz="1400">
                <a:solidFill>
                  <a:srgbClr val="595959"/>
                </a:solidFill>
                <a:highlight>
                  <a:srgbClr val="FFFFFF"/>
                </a:highlight>
              </a:rPr>
              <a:t>Non-profit organization (since 2001)</a:t>
            </a:r>
            <a:endParaRPr sz="1400">
              <a:solidFill>
                <a:srgbClr val="595959"/>
              </a:solidFill>
              <a:highlight>
                <a:srgbClr val="FFFFFF"/>
              </a:highlight>
            </a:endParaRPr>
          </a:p>
          <a:p>
            <a:pPr indent="-317500" lvl="0" marL="457200" rtl="0" algn="l">
              <a:spcBef>
                <a:spcPts val="0"/>
              </a:spcBef>
              <a:spcAft>
                <a:spcPts val="0"/>
              </a:spcAft>
              <a:buClr>
                <a:srgbClr val="595959"/>
              </a:buClr>
              <a:buSzPts val="1400"/>
              <a:buChar char="●"/>
            </a:pPr>
            <a:r>
              <a:rPr lang="en" sz="1400">
                <a:solidFill>
                  <a:srgbClr val="595959"/>
                </a:solidFill>
                <a:highlight>
                  <a:srgbClr val="FFFFFF"/>
                </a:highlight>
              </a:rPr>
              <a:t>Provides ready-made open public licenses that can be used by any</a:t>
            </a:r>
            <a:br>
              <a:rPr lang="en" sz="1400">
                <a:solidFill>
                  <a:srgbClr val="595959"/>
                </a:solidFill>
                <a:highlight>
                  <a:srgbClr val="FFFFFF"/>
                </a:highlight>
              </a:rPr>
            </a:br>
            <a:r>
              <a:rPr lang="en" sz="1400">
                <a:solidFill>
                  <a:srgbClr val="595959"/>
                </a:solidFill>
                <a:highlight>
                  <a:srgbClr val="FFFFFF"/>
                </a:highlight>
              </a:rPr>
              <a:t>author who wishes to share their work</a:t>
            </a:r>
            <a:endParaRPr sz="1400">
              <a:solidFill>
                <a:srgbClr val="595959"/>
              </a:solidFill>
              <a:highlight>
                <a:srgbClr val="FFFFFF"/>
              </a:highlight>
            </a:endParaRPr>
          </a:p>
          <a:p>
            <a:pPr indent="-317500" lvl="0" marL="457200" rtl="0" algn="l">
              <a:spcBef>
                <a:spcPts val="0"/>
              </a:spcBef>
              <a:spcAft>
                <a:spcPts val="0"/>
              </a:spcAft>
              <a:buClr>
                <a:srgbClr val="595959"/>
              </a:buClr>
              <a:buSzPts val="1400"/>
              <a:buChar char="●"/>
            </a:pPr>
            <a:r>
              <a:rPr lang="en" sz="1400">
                <a:solidFill>
                  <a:srgbClr val="595959"/>
                </a:solidFill>
                <a:highlight>
                  <a:srgbClr val="FFFFFF"/>
                </a:highlight>
              </a:rPr>
              <a:t>Especially useful for licensing “creative content” (not code)</a:t>
            </a:r>
            <a:endParaRPr sz="1400">
              <a:solidFill>
                <a:srgbClr val="595959"/>
              </a:solidFill>
              <a:highlight>
                <a:srgbClr val="FFFFFF"/>
              </a:highlight>
            </a:endParaRPr>
          </a:p>
          <a:p>
            <a:pPr indent="-317500" lvl="0" marL="457200" rtl="0" algn="l">
              <a:spcBef>
                <a:spcPts val="0"/>
              </a:spcBef>
              <a:spcAft>
                <a:spcPts val="0"/>
              </a:spcAft>
              <a:buClr>
                <a:srgbClr val="595959"/>
              </a:buClr>
              <a:buSzPts val="1400"/>
              <a:buChar char="●"/>
            </a:pPr>
            <a:r>
              <a:rPr lang="en" sz="1400">
                <a:solidFill>
                  <a:srgbClr val="595959"/>
                </a:solidFill>
                <a:highlight>
                  <a:srgbClr val="FFFFFF"/>
                </a:highlight>
              </a:rPr>
              <a:t>Presently de facto standard for public licensing</a:t>
            </a:r>
            <a:endParaRPr sz="1400">
              <a:solidFill>
                <a:srgbClr val="595959"/>
              </a:solidFill>
              <a:highlight>
                <a:srgbClr val="FFFFFF"/>
              </a:highlight>
            </a:endParaRPr>
          </a:p>
          <a:p>
            <a:pPr indent="-317500" lvl="0" marL="457200" rtl="0" algn="l">
              <a:spcBef>
                <a:spcPts val="0"/>
              </a:spcBef>
              <a:spcAft>
                <a:spcPts val="0"/>
              </a:spcAft>
              <a:buSzPts val="1400"/>
              <a:buChar char="●"/>
            </a:pPr>
            <a:r>
              <a:rPr lang="en" sz="1400">
                <a:solidFill>
                  <a:srgbClr val="595959"/>
                </a:solidFill>
                <a:highlight>
                  <a:srgbClr val="FFFFFF"/>
                </a:highlight>
              </a:rPr>
              <a:t>Current version: 4.0</a:t>
            </a:r>
            <a:br>
              <a:rPr lang="en" sz="1400">
                <a:solidFill>
                  <a:srgbClr val="595959"/>
                </a:solidFill>
                <a:highlight>
                  <a:srgbClr val="FFFFFF"/>
                </a:highlight>
              </a:rPr>
            </a:br>
            <a:r>
              <a:rPr lang="en" sz="1400" u="sng">
                <a:solidFill>
                  <a:srgbClr val="FF00FF"/>
                </a:solidFill>
                <a:highlight>
                  <a:srgbClr val="FFFFFF"/>
                </a:highlight>
                <a:hlinkClick r:id="rId3">
                  <a:extLst>
                    <a:ext uri="{A12FA001-AC4F-418D-AE19-62706E023703}">
                      <ahyp:hlinkClr val="tx"/>
                    </a:ext>
                  </a:extLst>
                </a:hlinkClick>
              </a:rPr>
              <a:t>http://www.creativecommons.org/</a:t>
            </a:r>
            <a:r>
              <a:rPr lang="en" sz="1400">
                <a:solidFill>
                  <a:srgbClr val="FF00FF"/>
                </a:solidFill>
                <a:highlight>
                  <a:srgbClr val="FFFFFF"/>
                </a:highlight>
              </a:rPr>
              <a:t> </a:t>
            </a:r>
            <a:endParaRPr sz="1400">
              <a:solidFill>
                <a:srgbClr val="FF00FF"/>
              </a:solidFill>
              <a:highlight>
                <a:srgbClr val="FFFFFF"/>
              </a:highlight>
            </a:endParaRPr>
          </a:p>
          <a:p>
            <a:pPr indent="0" lvl="0" marL="0" rtl="0" algn="l">
              <a:spcBef>
                <a:spcPts val="1200"/>
              </a:spcBef>
              <a:spcAft>
                <a:spcPts val="0"/>
              </a:spcAft>
              <a:buNone/>
            </a:pPr>
            <a:r>
              <a:t/>
            </a:r>
            <a:endParaRPr sz="1400">
              <a:solidFill>
                <a:srgbClr val="FF00FF"/>
              </a:solidFill>
              <a:highlight>
                <a:srgbClr val="FFFFFF"/>
              </a:highlight>
            </a:endParaRPr>
          </a:p>
          <a:p>
            <a:pPr indent="0" lvl="0" marL="0" rtl="0" algn="l">
              <a:spcBef>
                <a:spcPts val="1200"/>
              </a:spcBef>
              <a:spcAft>
                <a:spcPts val="0"/>
              </a:spcAft>
              <a:buNone/>
            </a:pPr>
            <a:r>
              <a:t/>
            </a:r>
            <a:endParaRPr sz="1400">
              <a:solidFill>
                <a:srgbClr val="FF00FF"/>
              </a:solidFill>
              <a:highlight>
                <a:srgbClr val="FFFFFF"/>
              </a:highlight>
            </a:endParaRPr>
          </a:p>
          <a:p>
            <a:pPr indent="0" lvl="0" marL="0" rtl="0" algn="r">
              <a:spcBef>
                <a:spcPts val="1200"/>
              </a:spcBef>
              <a:spcAft>
                <a:spcPts val="0"/>
              </a:spcAft>
              <a:buNone/>
            </a:pPr>
            <a:r>
              <a:rPr lang="en" sz="1400">
                <a:solidFill>
                  <a:srgbClr val="595959"/>
                </a:solidFill>
              </a:rPr>
              <a:t>(Hannesschläger and Scholger 2019)</a:t>
            </a:r>
            <a:endParaRPr sz="1400">
              <a:solidFill>
                <a:srgbClr val="595959"/>
              </a:solidFill>
            </a:endParaRPr>
          </a:p>
          <a:p>
            <a:pPr indent="0" lvl="0" marL="0" rtl="0" algn="l">
              <a:spcBef>
                <a:spcPts val="1200"/>
              </a:spcBef>
              <a:spcAft>
                <a:spcPts val="0"/>
              </a:spcAft>
              <a:buNone/>
            </a:pPr>
            <a:r>
              <a:t/>
            </a:r>
            <a:endParaRPr sz="1400">
              <a:solidFill>
                <a:srgbClr val="FF00FF"/>
              </a:solidFill>
              <a:highlight>
                <a:srgbClr val="FFFFFF"/>
              </a:highlight>
            </a:endParaRPr>
          </a:p>
          <a:p>
            <a:pPr indent="0" lvl="0" marL="0" rtl="0" algn="l">
              <a:spcBef>
                <a:spcPts val="1200"/>
              </a:spcBef>
              <a:spcAft>
                <a:spcPts val="1600"/>
              </a:spcAft>
              <a:buNone/>
            </a:pPr>
            <a:r>
              <a:t/>
            </a:r>
            <a:endParaRPr sz="1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Licensing with Creative Commons</a:t>
            </a:r>
            <a:endParaRPr/>
          </a:p>
        </p:txBody>
      </p:sp>
      <p:sp>
        <p:nvSpPr>
          <p:cNvPr id="290" name="Google Shape;290;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400">
                <a:solidFill>
                  <a:srgbClr val="595959"/>
                </a:solidFill>
                <a:highlight>
                  <a:srgbClr val="FFFFFF"/>
                </a:highlight>
              </a:rPr>
              <a:t>Creative Commons Modules: </a:t>
            </a:r>
            <a:endParaRPr sz="1400">
              <a:solidFill>
                <a:srgbClr val="595959"/>
              </a:solidFill>
              <a:highlight>
                <a:srgbClr val="FFFFFF"/>
              </a:highlight>
            </a:endParaRPr>
          </a:p>
          <a:p>
            <a:pPr indent="-317500" lvl="0" marL="457200" rtl="0" algn="l">
              <a:spcBef>
                <a:spcPts val="1200"/>
              </a:spcBef>
              <a:spcAft>
                <a:spcPts val="0"/>
              </a:spcAft>
              <a:buClr>
                <a:srgbClr val="595959"/>
              </a:buClr>
              <a:buSzPts val="1400"/>
              <a:buChar char="●"/>
            </a:pPr>
            <a:r>
              <a:rPr lang="en" sz="1400">
                <a:solidFill>
                  <a:srgbClr val="595959"/>
                </a:solidFill>
                <a:highlight>
                  <a:srgbClr val="FFFFFF"/>
                </a:highlight>
              </a:rPr>
              <a:t>attribution &gt; by</a:t>
            </a:r>
            <a:endParaRPr sz="1400">
              <a:solidFill>
                <a:srgbClr val="595959"/>
              </a:solidFill>
              <a:highlight>
                <a:srgbClr val="FFFFFF"/>
              </a:highlight>
            </a:endParaRPr>
          </a:p>
          <a:p>
            <a:pPr indent="-317500" lvl="0" marL="457200" rtl="0" algn="l">
              <a:spcBef>
                <a:spcPts val="0"/>
              </a:spcBef>
              <a:spcAft>
                <a:spcPts val="0"/>
              </a:spcAft>
              <a:buClr>
                <a:srgbClr val="595959"/>
              </a:buClr>
              <a:buSzPts val="1400"/>
              <a:buChar char="●"/>
            </a:pPr>
            <a:r>
              <a:rPr lang="en" sz="1400">
                <a:solidFill>
                  <a:srgbClr val="595959"/>
                </a:solidFill>
                <a:highlight>
                  <a:srgbClr val="FFFFFF"/>
                </a:highlight>
              </a:rPr>
              <a:t>copyleft &gt; sa</a:t>
            </a:r>
            <a:endParaRPr sz="1400">
              <a:solidFill>
                <a:srgbClr val="595959"/>
              </a:solidFill>
              <a:highlight>
                <a:srgbClr val="FFFFFF"/>
              </a:highlight>
            </a:endParaRPr>
          </a:p>
          <a:p>
            <a:pPr indent="-317500" lvl="0" marL="457200" rtl="0" algn="l">
              <a:spcBef>
                <a:spcPts val="0"/>
              </a:spcBef>
              <a:spcAft>
                <a:spcPts val="0"/>
              </a:spcAft>
              <a:buClr>
                <a:srgbClr val="595959"/>
              </a:buClr>
              <a:buSzPts val="1400"/>
              <a:buChar char="●"/>
            </a:pPr>
            <a:r>
              <a:rPr lang="en" sz="1400">
                <a:solidFill>
                  <a:srgbClr val="595959"/>
                </a:solidFill>
                <a:highlight>
                  <a:srgbClr val="FFFFFF"/>
                </a:highlight>
              </a:rPr>
              <a:t>no derivatives &gt; nd</a:t>
            </a:r>
            <a:endParaRPr sz="1400">
              <a:solidFill>
                <a:srgbClr val="595959"/>
              </a:solidFill>
              <a:highlight>
                <a:srgbClr val="FFFFFF"/>
              </a:highlight>
            </a:endParaRPr>
          </a:p>
          <a:p>
            <a:pPr indent="-317500" lvl="0" marL="457200" rtl="0" algn="l">
              <a:spcBef>
                <a:spcPts val="0"/>
              </a:spcBef>
              <a:spcAft>
                <a:spcPts val="0"/>
              </a:spcAft>
              <a:buClr>
                <a:srgbClr val="595959"/>
              </a:buClr>
              <a:buSzPts val="1400"/>
              <a:buChar char="●"/>
            </a:pPr>
            <a:r>
              <a:rPr lang="en" sz="1400">
                <a:solidFill>
                  <a:srgbClr val="595959"/>
                </a:solidFill>
                <a:highlight>
                  <a:srgbClr val="FFFFFF"/>
                </a:highlight>
              </a:rPr>
              <a:t>non-commercial &gt; nc</a:t>
            </a:r>
            <a:endParaRPr sz="1400">
              <a:solidFill>
                <a:srgbClr val="595959"/>
              </a:solidFill>
              <a:highlight>
                <a:srgbClr val="FFFFFF"/>
              </a:highlight>
            </a:endParaRPr>
          </a:p>
          <a:p>
            <a:pPr indent="0" lvl="0" marL="0" rtl="0" algn="l">
              <a:spcBef>
                <a:spcPts val="1200"/>
              </a:spcBef>
              <a:spcAft>
                <a:spcPts val="0"/>
              </a:spcAft>
              <a:buNone/>
            </a:pPr>
            <a:r>
              <a:rPr lang="en" sz="1400">
                <a:solidFill>
                  <a:srgbClr val="595959"/>
                </a:solidFill>
                <a:highlight>
                  <a:srgbClr val="FFFFFF"/>
                </a:highlight>
              </a:rPr>
              <a:t>Keep in mind:</a:t>
            </a:r>
            <a:endParaRPr sz="1400">
              <a:solidFill>
                <a:srgbClr val="595959"/>
              </a:solidFill>
              <a:highlight>
                <a:srgbClr val="FFFFFF"/>
              </a:highlight>
            </a:endParaRPr>
          </a:p>
          <a:p>
            <a:pPr indent="-317500" lvl="0" marL="457200" rtl="0" algn="l">
              <a:spcBef>
                <a:spcPts val="1200"/>
              </a:spcBef>
              <a:spcAft>
                <a:spcPts val="0"/>
              </a:spcAft>
              <a:buClr>
                <a:srgbClr val="595959"/>
              </a:buClr>
              <a:buSzPts val="1400"/>
              <a:buChar char="●"/>
            </a:pPr>
            <a:r>
              <a:rPr lang="en" sz="1400">
                <a:solidFill>
                  <a:srgbClr val="595959"/>
                </a:solidFill>
                <a:highlight>
                  <a:srgbClr val="FFFFFF"/>
                </a:highlight>
              </a:rPr>
              <a:t>Public Domain Mark vs. CCO</a:t>
            </a:r>
            <a:endParaRPr sz="1400">
              <a:solidFill>
                <a:srgbClr val="595959"/>
              </a:solidFill>
              <a:highlight>
                <a:srgbClr val="FFFFFF"/>
              </a:highlight>
            </a:endParaRPr>
          </a:p>
          <a:p>
            <a:pPr indent="0" lvl="0" marL="0" rtl="0" algn="l">
              <a:spcBef>
                <a:spcPts val="1200"/>
              </a:spcBef>
              <a:spcAft>
                <a:spcPts val="0"/>
              </a:spcAft>
              <a:buNone/>
            </a:pPr>
            <a:r>
              <a:rPr lang="en" sz="1400"/>
              <a:t>Other licences: GNU GPL, MIT, etc.</a:t>
            </a:r>
            <a:endParaRPr sz="1400"/>
          </a:p>
          <a:p>
            <a:pPr indent="0" lvl="0" marL="0" rtl="0" algn="l">
              <a:spcBef>
                <a:spcPts val="1600"/>
              </a:spcBef>
              <a:spcAft>
                <a:spcPts val="0"/>
              </a:spcAft>
              <a:buNone/>
            </a:pPr>
            <a:r>
              <a:rPr lang="en" sz="1400"/>
              <a:t>Need help? See </a:t>
            </a:r>
            <a:r>
              <a:rPr lang="en" sz="1400" u="sng">
                <a:solidFill>
                  <a:srgbClr val="FF00FF"/>
                </a:solidFill>
                <a:hlinkClick r:id="rId3">
                  <a:extLst>
                    <a:ext uri="{A12FA001-AC4F-418D-AE19-62706E023703}">
                      <ahyp:hlinkClr val="tx"/>
                    </a:ext>
                  </a:extLst>
                </a:hlinkClick>
              </a:rPr>
              <a:t>https://ufal.github.io/public-license-selector/</a:t>
            </a:r>
            <a:endParaRPr sz="1400">
              <a:solidFill>
                <a:srgbClr val="FF00FF"/>
              </a:solidFill>
            </a:endParaRPr>
          </a:p>
          <a:p>
            <a:pPr indent="0" lvl="0" marL="0" rtl="0" algn="r">
              <a:spcBef>
                <a:spcPts val="1600"/>
              </a:spcBef>
              <a:spcAft>
                <a:spcPts val="0"/>
              </a:spcAft>
              <a:buNone/>
            </a:pPr>
            <a:r>
              <a:rPr lang="en" sz="1400">
                <a:solidFill>
                  <a:srgbClr val="595959"/>
                </a:solidFill>
              </a:rPr>
              <a:t>(Hannesschläger and Scholger 2019)</a:t>
            </a:r>
            <a:endParaRPr sz="1400">
              <a:solidFill>
                <a:srgbClr val="595959"/>
              </a:solidFill>
            </a:endParaRPr>
          </a:p>
          <a:p>
            <a:pPr indent="0" lvl="0" marL="0" rtl="0" algn="l">
              <a:spcBef>
                <a:spcPts val="1200"/>
              </a:spcBef>
              <a:spcAft>
                <a:spcPts val="1600"/>
              </a:spcAft>
              <a:buNone/>
            </a:pPr>
            <a:r>
              <a:rPr lang="en" sz="1400"/>
              <a:t> </a:t>
            </a:r>
            <a:endParaRPr sz="1400"/>
          </a:p>
        </p:txBody>
      </p:sp>
      <p:pic>
        <p:nvPicPr>
          <p:cNvPr id="291" name="Google Shape;291;p38"/>
          <p:cNvPicPr preferRelativeResize="0"/>
          <p:nvPr/>
        </p:nvPicPr>
        <p:blipFill>
          <a:blip r:embed="rId4">
            <a:alphaModFix/>
          </a:blip>
          <a:stretch>
            <a:fillRect/>
          </a:stretch>
        </p:blipFill>
        <p:spPr>
          <a:xfrm>
            <a:off x="5289425" y="1152475"/>
            <a:ext cx="3542875" cy="260532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9"/>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Open Scholarship</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EVERYTHING!</a:t>
            </a:r>
            <a:endParaRPr/>
          </a:p>
        </p:txBody>
      </p:sp>
      <p:sp>
        <p:nvSpPr>
          <p:cNvPr id="302" name="Google Shape;302;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dk2"/>
                </a:solidFill>
              </a:rPr>
              <a:t>Open Source</a:t>
            </a:r>
            <a:endParaRPr b="1" sz="1400">
              <a:solidFill>
                <a:schemeClr val="dk2"/>
              </a:solidFill>
            </a:endParaRPr>
          </a:p>
          <a:p>
            <a:pPr indent="0" lvl="0" marL="0" rtl="0" algn="l">
              <a:spcBef>
                <a:spcPts val="1600"/>
              </a:spcBef>
              <a:spcAft>
                <a:spcPts val="0"/>
              </a:spcAft>
              <a:buNone/>
            </a:pPr>
            <a:r>
              <a:rPr lang="en" sz="1400"/>
              <a:t>The source code of the software you use/develop is freely available online.</a:t>
            </a:r>
            <a:endParaRPr sz="1400"/>
          </a:p>
          <a:p>
            <a:pPr indent="0" lvl="0" marL="0" rtl="0" algn="l">
              <a:spcBef>
                <a:spcPts val="1600"/>
              </a:spcBef>
              <a:spcAft>
                <a:spcPts val="0"/>
              </a:spcAft>
              <a:buNone/>
            </a:pPr>
            <a:r>
              <a:rPr b="1" lang="en" sz="1400">
                <a:solidFill>
                  <a:schemeClr val="dk2"/>
                </a:solidFill>
              </a:rPr>
              <a:t>Open Access</a:t>
            </a:r>
            <a:endParaRPr b="1" sz="1400">
              <a:solidFill>
                <a:schemeClr val="dk2"/>
              </a:solidFill>
            </a:endParaRPr>
          </a:p>
          <a:p>
            <a:pPr indent="0" lvl="0" marL="0" rtl="0" algn="l">
              <a:spcBef>
                <a:spcPts val="1600"/>
              </a:spcBef>
              <a:spcAft>
                <a:spcPts val="0"/>
              </a:spcAft>
              <a:buNone/>
            </a:pPr>
            <a:r>
              <a:rPr lang="en" sz="1400"/>
              <a:t>Your scholarly publications are freely available online.</a:t>
            </a:r>
            <a:endParaRPr sz="1400"/>
          </a:p>
          <a:p>
            <a:pPr indent="0" lvl="0" marL="0" rtl="0" algn="l">
              <a:spcBef>
                <a:spcPts val="1600"/>
              </a:spcBef>
              <a:spcAft>
                <a:spcPts val="0"/>
              </a:spcAft>
              <a:buNone/>
            </a:pPr>
            <a:r>
              <a:rPr b="1" lang="en" sz="1400">
                <a:solidFill>
                  <a:schemeClr val="dk2"/>
                </a:solidFill>
              </a:rPr>
              <a:t>Open Scholarship</a:t>
            </a:r>
            <a:endParaRPr b="1" sz="1400">
              <a:solidFill>
                <a:schemeClr val="dk2"/>
              </a:solidFill>
            </a:endParaRPr>
          </a:p>
          <a:p>
            <a:pPr indent="0" lvl="0" marL="0" rtl="0" algn="l">
              <a:spcBef>
                <a:spcPts val="1600"/>
              </a:spcBef>
              <a:spcAft>
                <a:spcPts val="1600"/>
              </a:spcAft>
              <a:buNone/>
            </a:pPr>
            <a:r>
              <a:rPr lang="en" sz="1400"/>
              <a:t>Your research, and all the steps you took to get there are transparent and accessible. (FAIR: Findable, Accessible, Interoperable, Reusable).</a:t>
            </a:r>
            <a:endParaRPr b="1" sz="1400"/>
          </a:p>
        </p:txBody>
      </p:sp>
      <p:sp>
        <p:nvSpPr>
          <p:cNvPr id="303" name="Google Shape;303;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dk2"/>
                </a:solidFill>
              </a:rPr>
              <a:t>Open Source</a:t>
            </a:r>
            <a:endParaRPr b="1" sz="1400">
              <a:solidFill>
                <a:schemeClr val="dk2"/>
              </a:solidFill>
            </a:endParaRPr>
          </a:p>
          <a:p>
            <a:pPr indent="0" lvl="0" marL="0" rtl="0" algn="l">
              <a:spcBef>
                <a:spcPts val="1600"/>
              </a:spcBef>
              <a:spcAft>
                <a:spcPts val="0"/>
              </a:spcAft>
              <a:buNone/>
            </a:pPr>
            <a:r>
              <a:rPr lang="en" sz="1400"/>
              <a:t>The source code of the software you use/develop is freely available online.</a:t>
            </a:r>
            <a:endParaRPr sz="1400"/>
          </a:p>
          <a:p>
            <a:pPr indent="0" lvl="0" marL="0" rtl="0" algn="l">
              <a:spcBef>
                <a:spcPts val="1600"/>
              </a:spcBef>
              <a:spcAft>
                <a:spcPts val="0"/>
              </a:spcAft>
              <a:buNone/>
            </a:pPr>
            <a:r>
              <a:rPr b="1" lang="en" sz="1400">
                <a:solidFill>
                  <a:schemeClr val="dk2"/>
                </a:solidFill>
              </a:rPr>
              <a:t>Open Access</a:t>
            </a:r>
            <a:endParaRPr b="1" sz="1400">
              <a:solidFill>
                <a:schemeClr val="dk2"/>
              </a:solidFill>
            </a:endParaRPr>
          </a:p>
          <a:p>
            <a:pPr indent="0" lvl="0" marL="0" rtl="0" algn="l">
              <a:spcBef>
                <a:spcPts val="1600"/>
              </a:spcBef>
              <a:spcAft>
                <a:spcPts val="0"/>
              </a:spcAft>
              <a:buNone/>
            </a:pPr>
            <a:r>
              <a:rPr lang="en" sz="1400"/>
              <a:t>Your scholarly publications are freely available online.</a:t>
            </a:r>
            <a:endParaRPr sz="1400"/>
          </a:p>
          <a:p>
            <a:pPr indent="0" lvl="0" marL="0" rtl="0" algn="l">
              <a:spcBef>
                <a:spcPts val="1600"/>
              </a:spcBef>
              <a:spcAft>
                <a:spcPts val="0"/>
              </a:spcAft>
              <a:buNone/>
            </a:pPr>
            <a:r>
              <a:rPr b="1" lang="en" sz="1400">
                <a:solidFill>
                  <a:schemeClr val="dk2"/>
                </a:solidFill>
              </a:rPr>
              <a:t>Open Scholarship</a:t>
            </a:r>
            <a:endParaRPr b="1" sz="1400">
              <a:solidFill>
                <a:schemeClr val="dk2"/>
              </a:solidFill>
            </a:endParaRPr>
          </a:p>
          <a:p>
            <a:pPr indent="0" lvl="0" marL="0" rtl="0" algn="l">
              <a:spcBef>
                <a:spcPts val="1600"/>
              </a:spcBef>
              <a:spcAft>
                <a:spcPts val="0"/>
              </a:spcAft>
              <a:buNone/>
            </a:pPr>
            <a:r>
              <a:rPr lang="en" sz="1400"/>
              <a:t>Your research, and all the steps you took to get there are transparent and accessible. (FAIR: Findable, Accessible, Interoperable, Reusable).</a:t>
            </a:r>
            <a:endParaRPr sz="1400"/>
          </a:p>
          <a:p>
            <a:pPr indent="0" lvl="0" marL="0" rtl="0" algn="l">
              <a:spcBef>
                <a:spcPts val="1600"/>
              </a:spcBef>
              <a:spcAft>
                <a:spcPts val="0"/>
              </a:spcAft>
              <a:buNone/>
            </a:pPr>
            <a:r>
              <a:rPr b="1" lang="en" sz="1400">
                <a:solidFill>
                  <a:schemeClr val="accent5"/>
                </a:solidFill>
              </a:rPr>
              <a:t>Caveat</a:t>
            </a:r>
            <a:endParaRPr b="1" sz="1400">
              <a:solidFill>
                <a:schemeClr val="accent5"/>
              </a:solidFill>
            </a:endParaRPr>
          </a:p>
          <a:p>
            <a:pPr indent="0" lvl="0" marL="0" rtl="0" algn="l">
              <a:spcBef>
                <a:spcPts val="1600"/>
              </a:spcBef>
              <a:spcAft>
                <a:spcPts val="0"/>
              </a:spcAft>
              <a:buNone/>
            </a:pPr>
            <a:r>
              <a:rPr lang="en" sz="1400"/>
              <a:t>As Open as Possible, as Closed as Necessary!</a:t>
            </a:r>
            <a:endParaRPr sz="1400"/>
          </a:p>
          <a:p>
            <a:pPr indent="0" lvl="0" marL="0" rtl="0" algn="l">
              <a:spcBef>
                <a:spcPts val="1600"/>
              </a:spcBef>
              <a:spcAft>
                <a:spcPts val="1600"/>
              </a:spcAft>
              <a:buNone/>
            </a:pPr>
            <a:r>
              <a:t/>
            </a:r>
            <a:endParaRPr b="1" sz="1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FAIR Data Principles</a:t>
            </a:r>
            <a:endParaRPr/>
          </a:p>
        </p:txBody>
      </p:sp>
      <p:sp>
        <p:nvSpPr>
          <p:cNvPr id="309" name="Google Shape;309;p4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800"/>
              </a:spcBef>
              <a:spcAft>
                <a:spcPts val="0"/>
              </a:spcAft>
              <a:buNone/>
            </a:pPr>
            <a:r>
              <a:rPr b="1" lang="en" sz="1350">
                <a:solidFill>
                  <a:schemeClr val="dk2"/>
                </a:solidFill>
                <a:latin typeface="Arial"/>
                <a:ea typeface="Arial"/>
                <a:cs typeface="Arial"/>
                <a:sym typeface="Arial"/>
              </a:rPr>
              <a:t>TO BE </a:t>
            </a:r>
            <a:r>
              <a:rPr b="1" lang="en" sz="1350">
                <a:solidFill>
                  <a:schemeClr val="accent5"/>
                </a:solidFill>
                <a:latin typeface="Arial"/>
                <a:ea typeface="Arial"/>
                <a:cs typeface="Arial"/>
                <a:sym typeface="Arial"/>
              </a:rPr>
              <a:t>F</a:t>
            </a:r>
            <a:r>
              <a:rPr b="1" lang="en" sz="1350">
                <a:solidFill>
                  <a:schemeClr val="dk2"/>
                </a:solidFill>
                <a:latin typeface="Arial"/>
                <a:ea typeface="Arial"/>
                <a:cs typeface="Arial"/>
                <a:sym typeface="Arial"/>
              </a:rPr>
              <a:t>INDABLE:</a:t>
            </a:r>
            <a:endParaRPr sz="1200">
              <a:solidFill>
                <a:schemeClr val="dk2"/>
              </a:solidFill>
              <a:latin typeface="Arial"/>
              <a:ea typeface="Arial"/>
              <a:cs typeface="Arial"/>
              <a:sym typeface="Arial"/>
            </a:endParaRPr>
          </a:p>
          <a:p>
            <a:pPr indent="-304800" lvl="0" marL="457200" rtl="0" algn="l">
              <a:lnSpc>
                <a:spcPct val="100000"/>
              </a:lnSpc>
              <a:spcBef>
                <a:spcPts val="800"/>
              </a:spcBef>
              <a:spcAft>
                <a:spcPts val="0"/>
              </a:spcAft>
              <a:buClr>
                <a:srgbClr val="333333"/>
              </a:buClr>
              <a:buSzPts val="1200"/>
              <a:buFont typeface="Arial"/>
              <a:buChar char="●"/>
            </a:pPr>
            <a:r>
              <a:rPr lang="en" sz="1200">
                <a:solidFill>
                  <a:srgbClr val="333333"/>
                </a:solidFill>
                <a:latin typeface="Arial"/>
                <a:ea typeface="Arial"/>
                <a:cs typeface="Arial"/>
                <a:sym typeface="Arial"/>
              </a:rPr>
              <a:t>F1. (meta)data are assigned a </a:t>
            </a:r>
            <a:r>
              <a:rPr lang="en" sz="1200" u="sng">
                <a:solidFill>
                  <a:srgbClr val="333333"/>
                </a:solidFill>
                <a:latin typeface="Arial"/>
                <a:ea typeface="Arial"/>
                <a:cs typeface="Arial"/>
                <a:sym typeface="Arial"/>
              </a:rPr>
              <a:t>globally unique and eternally persistent identifier.</a:t>
            </a:r>
            <a:endParaRPr sz="1200" u="sng">
              <a:solidFill>
                <a:srgbClr val="333333"/>
              </a:solidFill>
              <a:latin typeface="Arial"/>
              <a:ea typeface="Arial"/>
              <a:cs typeface="Arial"/>
              <a:sym typeface="Arial"/>
            </a:endParaRPr>
          </a:p>
          <a:p>
            <a:pPr indent="-304800" lvl="0" marL="457200" rtl="0" algn="l">
              <a:lnSpc>
                <a:spcPct val="100000"/>
              </a:lnSpc>
              <a:spcBef>
                <a:spcPts val="0"/>
              </a:spcBef>
              <a:spcAft>
                <a:spcPts val="0"/>
              </a:spcAft>
              <a:buClr>
                <a:srgbClr val="333333"/>
              </a:buClr>
              <a:buSzPts val="1200"/>
              <a:buFont typeface="Arial"/>
              <a:buChar char="●"/>
            </a:pPr>
            <a:r>
              <a:rPr lang="en" sz="1200">
                <a:solidFill>
                  <a:srgbClr val="333333"/>
                </a:solidFill>
                <a:latin typeface="Arial"/>
                <a:ea typeface="Arial"/>
                <a:cs typeface="Arial"/>
                <a:sym typeface="Arial"/>
              </a:rPr>
              <a:t>F2. data are described with </a:t>
            </a:r>
            <a:r>
              <a:rPr lang="en" sz="1200" u="sng">
                <a:solidFill>
                  <a:srgbClr val="333333"/>
                </a:solidFill>
                <a:latin typeface="Arial"/>
                <a:ea typeface="Arial"/>
                <a:cs typeface="Arial"/>
                <a:sym typeface="Arial"/>
              </a:rPr>
              <a:t>rich metadata.</a:t>
            </a:r>
            <a:endParaRPr sz="1200" u="sng">
              <a:solidFill>
                <a:srgbClr val="333333"/>
              </a:solidFill>
              <a:latin typeface="Arial"/>
              <a:ea typeface="Arial"/>
              <a:cs typeface="Arial"/>
              <a:sym typeface="Arial"/>
            </a:endParaRPr>
          </a:p>
          <a:p>
            <a:pPr indent="-304800" lvl="0" marL="457200" rtl="0" algn="l">
              <a:lnSpc>
                <a:spcPct val="100000"/>
              </a:lnSpc>
              <a:spcBef>
                <a:spcPts val="0"/>
              </a:spcBef>
              <a:spcAft>
                <a:spcPts val="0"/>
              </a:spcAft>
              <a:buClr>
                <a:srgbClr val="333333"/>
              </a:buClr>
              <a:buSzPts val="1200"/>
              <a:buFont typeface="Arial"/>
              <a:buChar char="●"/>
            </a:pPr>
            <a:r>
              <a:rPr lang="en" sz="1200">
                <a:solidFill>
                  <a:srgbClr val="333333"/>
                </a:solidFill>
                <a:latin typeface="Arial"/>
                <a:ea typeface="Arial"/>
                <a:cs typeface="Arial"/>
                <a:sym typeface="Arial"/>
              </a:rPr>
              <a:t>F3. (meta)data are </a:t>
            </a:r>
            <a:r>
              <a:rPr lang="en" sz="1200" u="sng">
                <a:solidFill>
                  <a:srgbClr val="333333"/>
                </a:solidFill>
                <a:latin typeface="Arial"/>
                <a:ea typeface="Arial"/>
                <a:cs typeface="Arial"/>
                <a:sym typeface="Arial"/>
              </a:rPr>
              <a:t>registered or indexed in a searchable resource.</a:t>
            </a:r>
            <a:endParaRPr sz="1200" u="sng">
              <a:solidFill>
                <a:srgbClr val="333333"/>
              </a:solidFill>
              <a:latin typeface="Arial"/>
              <a:ea typeface="Arial"/>
              <a:cs typeface="Arial"/>
              <a:sym typeface="Arial"/>
            </a:endParaRPr>
          </a:p>
          <a:p>
            <a:pPr indent="-304800" lvl="0" marL="457200" rtl="0" algn="l">
              <a:lnSpc>
                <a:spcPct val="100000"/>
              </a:lnSpc>
              <a:spcBef>
                <a:spcPts val="0"/>
              </a:spcBef>
              <a:spcAft>
                <a:spcPts val="0"/>
              </a:spcAft>
              <a:buClr>
                <a:srgbClr val="333333"/>
              </a:buClr>
              <a:buSzPts val="1200"/>
              <a:buFont typeface="Arial"/>
              <a:buChar char="●"/>
            </a:pPr>
            <a:r>
              <a:rPr lang="en" sz="1200">
                <a:solidFill>
                  <a:srgbClr val="333333"/>
                </a:solidFill>
                <a:latin typeface="Arial"/>
                <a:ea typeface="Arial"/>
                <a:cs typeface="Arial"/>
                <a:sym typeface="Arial"/>
              </a:rPr>
              <a:t>F4. metadata </a:t>
            </a:r>
            <a:r>
              <a:rPr lang="en" sz="1200" u="sng">
                <a:solidFill>
                  <a:srgbClr val="333333"/>
                </a:solidFill>
                <a:latin typeface="Arial"/>
                <a:ea typeface="Arial"/>
                <a:cs typeface="Arial"/>
                <a:sym typeface="Arial"/>
              </a:rPr>
              <a:t>specify</a:t>
            </a:r>
            <a:r>
              <a:rPr lang="en" sz="1200">
                <a:solidFill>
                  <a:srgbClr val="333333"/>
                </a:solidFill>
                <a:latin typeface="Arial"/>
                <a:ea typeface="Arial"/>
                <a:cs typeface="Arial"/>
                <a:sym typeface="Arial"/>
              </a:rPr>
              <a:t> the data identifier.</a:t>
            </a:r>
            <a:endParaRPr sz="1200">
              <a:solidFill>
                <a:srgbClr val="333333"/>
              </a:solidFill>
              <a:latin typeface="Arial"/>
              <a:ea typeface="Arial"/>
              <a:cs typeface="Arial"/>
              <a:sym typeface="Arial"/>
            </a:endParaRPr>
          </a:p>
          <a:p>
            <a:pPr indent="0" lvl="0" marL="0" rtl="0" algn="l">
              <a:lnSpc>
                <a:spcPct val="100000"/>
              </a:lnSpc>
              <a:spcBef>
                <a:spcPts val="1500"/>
              </a:spcBef>
              <a:spcAft>
                <a:spcPts val="0"/>
              </a:spcAft>
              <a:buNone/>
            </a:pPr>
            <a:r>
              <a:rPr b="1" lang="en" sz="1350">
                <a:solidFill>
                  <a:schemeClr val="dk2"/>
                </a:solidFill>
                <a:latin typeface="Arial"/>
                <a:ea typeface="Arial"/>
                <a:cs typeface="Arial"/>
                <a:sym typeface="Arial"/>
              </a:rPr>
              <a:t>TO BE </a:t>
            </a:r>
            <a:r>
              <a:rPr b="1" lang="en" sz="1350">
                <a:solidFill>
                  <a:schemeClr val="accent5"/>
                </a:solidFill>
                <a:latin typeface="Arial"/>
                <a:ea typeface="Arial"/>
                <a:cs typeface="Arial"/>
                <a:sym typeface="Arial"/>
              </a:rPr>
              <a:t>A</a:t>
            </a:r>
            <a:r>
              <a:rPr b="1" lang="en" sz="1350">
                <a:solidFill>
                  <a:schemeClr val="dk2"/>
                </a:solidFill>
                <a:latin typeface="Arial"/>
                <a:ea typeface="Arial"/>
                <a:cs typeface="Arial"/>
                <a:sym typeface="Arial"/>
              </a:rPr>
              <a:t>CCESSIBLE:</a:t>
            </a:r>
            <a:endParaRPr b="1" sz="1350">
              <a:solidFill>
                <a:schemeClr val="dk2"/>
              </a:solidFill>
              <a:latin typeface="Arial"/>
              <a:ea typeface="Arial"/>
              <a:cs typeface="Arial"/>
              <a:sym typeface="Arial"/>
            </a:endParaRPr>
          </a:p>
          <a:p>
            <a:pPr indent="-304800" lvl="0" marL="457200" rtl="0" algn="l">
              <a:lnSpc>
                <a:spcPct val="100000"/>
              </a:lnSpc>
              <a:spcBef>
                <a:spcPts val="800"/>
              </a:spcBef>
              <a:spcAft>
                <a:spcPts val="0"/>
              </a:spcAft>
              <a:buClr>
                <a:srgbClr val="333333"/>
              </a:buClr>
              <a:buSzPts val="1200"/>
              <a:buFont typeface="Arial"/>
              <a:buChar char="●"/>
            </a:pPr>
            <a:r>
              <a:rPr lang="en" sz="1200">
                <a:solidFill>
                  <a:srgbClr val="333333"/>
                </a:solidFill>
                <a:latin typeface="Arial"/>
                <a:ea typeface="Arial"/>
                <a:cs typeface="Arial"/>
                <a:sym typeface="Arial"/>
              </a:rPr>
              <a:t>A1  (meta)data are </a:t>
            </a:r>
            <a:r>
              <a:rPr lang="en" sz="1200" u="sng">
                <a:solidFill>
                  <a:srgbClr val="333333"/>
                </a:solidFill>
                <a:latin typeface="Arial"/>
                <a:ea typeface="Arial"/>
                <a:cs typeface="Arial"/>
                <a:sym typeface="Arial"/>
              </a:rPr>
              <a:t>retrievable by their identifier</a:t>
            </a:r>
            <a:r>
              <a:rPr lang="en" sz="1200">
                <a:solidFill>
                  <a:srgbClr val="333333"/>
                </a:solidFill>
                <a:latin typeface="Arial"/>
                <a:ea typeface="Arial"/>
                <a:cs typeface="Arial"/>
                <a:sym typeface="Arial"/>
              </a:rPr>
              <a:t> using </a:t>
            </a:r>
            <a:r>
              <a:rPr lang="en" sz="1200" u="sng">
                <a:solidFill>
                  <a:srgbClr val="333333"/>
                </a:solidFill>
                <a:latin typeface="Arial"/>
                <a:ea typeface="Arial"/>
                <a:cs typeface="Arial"/>
                <a:sym typeface="Arial"/>
              </a:rPr>
              <a:t>a standardized communications protocol.</a:t>
            </a:r>
            <a:endParaRPr sz="1200" u="sng">
              <a:solidFill>
                <a:srgbClr val="333333"/>
              </a:solidFill>
              <a:latin typeface="Arial"/>
              <a:ea typeface="Arial"/>
              <a:cs typeface="Arial"/>
              <a:sym typeface="Arial"/>
            </a:endParaRPr>
          </a:p>
          <a:p>
            <a:pPr indent="-304800" lvl="0" marL="457200" rtl="0" algn="l">
              <a:lnSpc>
                <a:spcPct val="100000"/>
              </a:lnSpc>
              <a:spcBef>
                <a:spcPts val="0"/>
              </a:spcBef>
              <a:spcAft>
                <a:spcPts val="0"/>
              </a:spcAft>
              <a:buClr>
                <a:srgbClr val="333333"/>
              </a:buClr>
              <a:buSzPts val="1200"/>
              <a:buFont typeface="Arial"/>
              <a:buChar char="●"/>
            </a:pPr>
            <a:r>
              <a:rPr lang="en" sz="1200">
                <a:solidFill>
                  <a:srgbClr val="333333"/>
                </a:solidFill>
                <a:latin typeface="Arial"/>
                <a:ea typeface="Arial"/>
                <a:cs typeface="Arial"/>
                <a:sym typeface="Arial"/>
              </a:rPr>
              <a:t>A1.1 the </a:t>
            </a:r>
            <a:r>
              <a:rPr lang="en" sz="1200" u="sng">
                <a:solidFill>
                  <a:srgbClr val="333333"/>
                </a:solidFill>
                <a:latin typeface="Arial"/>
                <a:ea typeface="Arial"/>
                <a:cs typeface="Arial"/>
                <a:sym typeface="Arial"/>
              </a:rPr>
              <a:t>protocol</a:t>
            </a:r>
            <a:r>
              <a:rPr lang="en" sz="1200">
                <a:solidFill>
                  <a:srgbClr val="333333"/>
                </a:solidFill>
                <a:latin typeface="Arial"/>
                <a:ea typeface="Arial"/>
                <a:cs typeface="Arial"/>
                <a:sym typeface="Arial"/>
              </a:rPr>
              <a:t> is open, free, and universally implementable.</a:t>
            </a:r>
            <a:endParaRPr sz="1200">
              <a:solidFill>
                <a:srgbClr val="333333"/>
              </a:solidFill>
              <a:latin typeface="Arial"/>
              <a:ea typeface="Arial"/>
              <a:cs typeface="Arial"/>
              <a:sym typeface="Arial"/>
            </a:endParaRPr>
          </a:p>
          <a:p>
            <a:pPr indent="-304800" lvl="0" marL="457200" rtl="0" algn="l">
              <a:lnSpc>
                <a:spcPct val="100000"/>
              </a:lnSpc>
              <a:spcBef>
                <a:spcPts val="0"/>
              </a:spcBef>
              <a:spcAft>
                <a:spcPts val="0"/>
              </a:spcAft>
              <a:buClr>
                <a:srgbClr val="333333"/>
              </a:buClr>
              <a:buSzPts val="1200"/>
              <a:buFont typeface="Arial"/>
              <a:buChar char="●"/>
            </a:pPr>
            <a:r>
              <a:rPr lang="en" sz="1200">
                <a:solidFill>
                  <a:srgbClr val="333333"/>
                </a:solidFill>
                <a:latin typeface="Arial"/>
                <a:ea typeface="Arial"/>
                <a:cs typeface="Arial"/>
                <a:sym typeface="Arial"/>
              </a:rPr>
              <a:t>A1.2 the </a:t>
            </a:r>
            <a:r>
              <a:rPr lang="en" sz="1200" u="sng">
                <a:solidFill>
                  <a:srgbClr val="333333"/>
                </a:solidFill>
                <a:latin typeface="Arial"/>
                <a:ea typeface="Arial"/>
                <a:cs typeface="Arial"/>
                <a:sym typeface="Arial"/>
              </a:rPr>
              <a:t>protocol </a:t>
            </a:r>
            <a:r>
              <a:rPr lang="en" sz="1200">
                <a:solidFill>
                  <a:srgbClr val="333333"/>
                </a:solidFill>
                <a:latin typeface="Arial"/>
                <a:ea typeface="Arial"/>
                <a:cs typeface="Arial"/>
                <a:sym typeface="Arial"/>
              </a:rPr>
              <a:t>allows for an authentication and authorization procedure, where necessary.</a:t>
            </a:r>
            <a:endParaRPr sz="1200">
              <a:solidFill>
                <a:srgbClr val="333333"/>
              </a:solidFill>
              <a:latin typeface="Arial"/>
              <a:ea typeface="Arial"/>
              <a:cs typeface="Arial"/>
              <a:sym typeface="Arial"/>
            </a:endParaRPr>
          </a:p>
          <a:p>
            <a:pPr indent="-304800" lvl="0" marL="457200" rtl="0" algn="l">
              <a:lnSpc>
                <a:spcPct val="100000"/>
              </a:lnSpc>
              <a:spcBef>
                <a:spcPts val="0"/>
              </a:spcBef>
              <a:spcAft>
                <a:spcPts val="0"/>
              </a:spcAft>
              <a:buClr>
                <a:srgbClr val="333333"/>
              </a:buClr>
              <a:buSzPts val="1200"/>
              <a:buFont typeface="Arial"/>
              <a:buChar char="●"/>
            </a:pPr>
            <a:r>
              <a:rPr lang="en" sz="1200">
                <a:solidFill>
                  <a:srgbClr val="333333"/>
                </a:solidFill>
                <a:latin typeface="Arial"/>
                <a:ea typeface="Arial"/>
                <a:cs typeface="Arial"/>
                <a:sym typeface="Arial"/>
              </a:rPr>
              <a:t>A2 </a:t>
            </a:r>
            <a:r>
              <a:rPr lang="en" sz="1200" u="sng">
                <a:solidFill>
                  <a:srgbClr val="333333"/>
                </a:solidFill>
                <a:latin typeface="Arial"/>
                <a:ea typeface="Arial"/>
                <a:cs typeface="Arial"/>
                <a:sym typeface="Arial"/>
              </a:rPr>
              <a:t>metadata are accessible</a:t>
            </a:r>
            <a:r>
              <a:rPr lang="en" sz="1200">
                <a:solidFill>
                  <a:srgbClr val="333333"/>
                </a:solidFill>
                <a:latin typeface="Arial"/>
                <a:ea typeface="Arial"/>
                <a:cs typeface="Arial"/>
                <a:sym typeface="Arial"/>
              </a:rPr>
              <a:t>, even when the data are no longer available.</a:t>
            </a:r>
            <a:endParaRPr/>
          </a:p>
        </p:txBody>
      </p:sp>
      <p:sp>
        <p:nvSpPr>
          <p:cNvPr id="310" name="Google Shape;310;p4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800"/>
              </a:spcBef>
              <a:spcAft>
                <a:spcPts val="0"/>
              </a:spcAft>
              <a:buNone/>
            </a:pPr>
            <a:r>
              <a:rPr b="1" lang="en" sz="1350">
                <a:solidFill>
                  <a:schemeClr val="dk2"/>
                </a:solidFill>
                <a:latin typeface="Arial"/>
                <a:ea typeface="Arial"/>
                <a:cs typeface="Arial"/>
                <a:sym typeface="Arial"/>
              </a:rPr>
              <a:t>TO BE </a:t>
            </a:r>
            <a:r>
              <a:rPr b="1" lang="en" sz="1350">
                <a:solidFill>
                  <a:schemeClr val="accent5"/>
                </a:solidFill>
                <a:latin typeface="Arial"/>
                <a:ea typeface="Arial"/>
                <a:cs typeface="Arial"/>
                <a:sym typeface="Arial"/>
              </a:rPr>
              <a:t>I</a:t>
            </a:r>
            <a:r>
              <a:rPr b="1" lang="en" sz="1350">
                <a:solidFill>
                  <a:schemeClr val="dk2"/>
                </a:solidFill>
                <a:latin typeface="Arial"/>
                <a:ea typeface="Arial"/>
                <a:cs typeface="Arial"/>
                <a:sym typeface="Arial"/>
              </a:rPr>
              <a:t>NTEROPERABLE:</a:t>
            </a:r>
            <a:endParaRPr b="1" sz="1350">
              <a:solidFill>
                <a:schemeClr val="dk2"/>
              </a:solidFill>
              <a:latin typeface="Arial"/>
              <a:ea typeface="Arial"/>
              <a:cs typeface="Arial"/>
              <a:sym typeface="Arial"/>
            </a:endParaRPr>
          </a:p>
          <a:p>
            <a:pPr indent="-304800" lvl="0" marL="457200" rtl="0" algn="l">
              <a:lnSpc>
                <a:spcPct val="100000"/>
              </a:lnSpc>
              <a:spcBef>
                <a:spcPts val="800"/>
              </a:spcBef>
              <a:spcAft>
                <a:spcPts val="0"/>
              </a:spcAft>
              <a:buClr>
                <a:srgbClr val="333333"/>
              </a:buClr>
              <a:buSzPts val="1200"/>
              <a:buFont typeface="Arial"/>
              <a:buChar char="●"/>
            </a:pPr>
            <a:r>
              <a:rPr lang="en" sz="1200">
                <a:solidFill>
                  <a:srgbClr val="333333"/>
                </a:solidFill>
                <a:latin typeface="Arial"/>
                <a:ea typeface="Arial"/>
                <a:cs typeface="Arial"/>
                <a:sym typeface="Arial"/>
              </a:rPr>
              <a:t>I1. (meta)data use a</a:t>
            </a:r>
            <a:r>
              <a:rPr lang="en" sz="1200" u="sng">
                <a:solidFill>
                  <a:srgbClr val="333333"/>
                </a:solidFill>
                <a:latin typeface="Arial"/>
                <a:ea typeface="Arial"/>
                <a:cs typeface="Arial"/>
                <a:sym typeface="Arial"/>
              </a:rPr>
              <a:t> formal, accessible, shared, and broadly applicable language</a:t>
            </a:r>
            <a:r>
              <a:rPr lang="en" sz="1200">
                <a:solidFill>
                  <a:srgbClr val="333333"/>
                </a:solidFill>
                <a:latin typeface="Arial"/>
                <a:ea typeface="Arial"/>
                <a:cs typeface="Arial"/>
                <a:sym typeface="Arial"/>
              </a:rPr>
              <a:t> for knowledge representation.</a:t>
            </a:r>
            <a:endParaRPr sz="1200">
              <a:solidFill>
                <a:srgbClr val="333333"/>
              </a:solidFill>
              <a:latin typeface="Arial"/>
              <a:ea typeface="Arial"/>
              <a:cs typeface="Arial"/>
              <a:sym typeface="Arial"/>
            </a:endParaRPr>
          </a:p>
          <a:p>
            <a:pPr indent="-304800" lvl="0" marL="457200" rtl="0" algn="l">
              <a:lnSpc>
                <a:spcPct val="100000"/>
              </a:lnSpc>
              <a:spcBef>
                <a:spcPts val="0"/>
              </a:spcBef>
              <a:spcAft>
                <a:spcPts val="0"/>
              </a:spcAft>
              <a:buClr>
                <a:srgbClr val="333333"/>
              </a:buClr>
              <a:buSzPts val="1200"/>
              <a:buFont typeface="Arial"/>
              <a:buChar char="●"/>
            </a:pPr>
            <a:r>
              <a:rPr lang="en" sz="1200">
                <a:solidFill>
                  <a:srgbClr val="333333"/>
                </a:solidFill>
                <a:latin typeface="Arial"/>
                <a:ea typeface="Arial"/>
                <a:cs typeface="Arial"/>
                <a:sym typeface="Arial"/>
              </a:rPr>
              <a:t>I2. (meta)data use </a:t>
            </a:r>
            <a:r>
              <a:rPr lang="en" sz="1200" u="sng">
                <a:solidFill>
                  <a:srgbClr val="333333"/>
                </a:solidFill>
                <a:latin typeface="Arial"/>
                <a:ea typeface="Arial"/>
                <a:cs typeface="Arial"/>
                <a:sym typeface="Arial"/>
              </a:rPr>
              <a:t>vocabularies that follow FAIR principles.</a:t>
            </a:r>
            <a:endParaRPr sz="1200" u="sng">
              <a:solidFill>
                <a:srgbClr val="333333"/>
              </a:solidFill>
              <a:latin typeface="Arial"/>
              <a:ea typeface="Arial"/>
              <a:cs typeface="Arial"/>
              <a:sym typeface="Arial"/>
            </a:endParaRPr>
          </a:p>
          <a:p>
            <a:pPr indent="-304800" lvl="0" marL="457200" rtl="0" algn="l">
              <a:lnSpc>
                <a:spcPct val="100000"/>
              </a:lnSpc>
              <a:spcBef>
                <a:spcPts val="0"/>
              </a:spcBef>
              <a:spcAft>
                <a:spcPts val="0"/>
              </a:spcAft>
              <a:buClr>
                <a:srgbClr val="333333"/>
              </a:buClr>
              <a:buSzPts val="1200"/>
              <a:buFont typeface="Arial"/>
              <a:buChar char="●"/>
            </a:pPr>
            <a:r>
              <a:rPr lang="en" sz="1200">
                <a:solidFill>
                  <a:srgbClr val="333333"/>
                </a:solidFill>
                <a:latin typeface="Arial"/>
                <a:ea typeface="Arial"/>
                <a:cs typeface="Arial"/>
                <a:sym typeface="Arial"/>
              </a:rPr>
              <a:t>I3. (meta)data include </a:t>
            </a:r>
            <a:r>
              <a:rPr lang="en" sz="1200" u="sng">
                <a:solidFill>
                  <a:srgbClr val="333333"/>
                </a:solidFill>
                <a:latin typeface="Arial"/>
                <a:ea typeface="Arial"/>
                <a:cs typeface="Arial"/>
                <a:sym typeface="Arial"/>
              </a:rPr>
              <a:t>qualified references</a:t>
            </a:r>
            <a:r>
              <a:rPr lang="en" sz="1200">
                <a:solidFill>
                  <a:srgbClr val="333333"/>
                </a:solidFill>
                <a:latin typeface="Arial"/>
                <a:ea typeface="Arial"/>
                <a:cs typeface="Arial"/>
                <a:sym typeface="Arial"/>
              </a:rPr>
              <a:t> to other (meta)data.</a:t>
            </a:r>
            <a:endParaRPr b="1" sz="1350">
              <a:solidFill>
                <a:srgbClr val="707070"/>
              </a:solidFill>
              <a:latin typeface="Arial"/>
              <a:ea typeface="Arial"/>
              <a:cs typeface="Arial"/>
              <a:sym typeface="Arial"/>
            </a:endParaRPr>
          </a:p>
          <a:p>
            <a:pPr indent="0" lvl="0" marL="0" rtl="0" algn="l">
              <a:lnSpc>
                <a:spcPct val="100000"/>
              </a:lnSpc>
              <a:spcBef>
                <a:spcPts val="1500"/>
              </a:spcBef>
              <a:spcAft>
                <a:spcPts val="0"/>
              </a:spcAft>
              <a:buNone/>
            </a:pPr>
            <a:r>
              <a:rPr b="1" lang="en" sz="1350">
                <a:solidFill>
                  <a:schemeClr val="dk2"/>
                </a:solidFill>
                <a:latin typeface="Arial"/>
                <a:ea typeface="Arial"/>
                <a:cs typeface="Arial"/>
                <a:sym typeface="Arial"/>
              </a:rPr>
              <a:t>TO BE </a:t>
            </a:r>
            <a:r>
              <a:rPr b="1" lang="en" sz="1350">
                <a:solidFill>
                  <a:schemeClr val="accent5"/>
                </a:solidFill>
                <a:latin typeface="Arial"/>
                <a:ea typeface="Arial"/>
                <a:cs typeface="Arial"/>
                <a:sym typeface="Arial"/>
              </a:rPr>
              <a:t>R</a:t>
            </a:r>
            <a:r>
              <a:rPr b="1" lang="en" sz="1350">
                <a:solidFill>
                  <a:schemeClr val="dk2"/>
                </a:solidFill>
                <a:latin typeface="Arial"/>
                <a:ea typeface="Arial"/>
                <a:cs typeface="Arial"/>
                <a:sym typeface="Arial"/>
              </a:rPr>
              <a:t>E-USABLE:</a:t>
            </a:r>
            <a:endParaRPr b="1" sz="1350">
              <a:solidFill>
                <a:schemeClr val="dk2"/>
              </a:solidFill>
              <a:latin typeface="Arial"/>
              <a:ea typeface="Arial"/>
              <a:cs typeface="Arial"/>
              <a:sym typeface="Arial"/>
            </a:endParaRPr>
          </a:p>
          <a:p>
            <a:pPr indent="-304800" lvl="0" marL="457200" rtl="0" algn="l">
              <a:lnSpc>
                <a:spcPct val="100000"/>
              </a:lnSpc>
              <a:spcBef>
                <a:spcPts val="800"/>
              </a:spcBef>
              <a:spcAft>
                <a:spcPts val="0"/>
              </a:spcAft>
              <a:buClr>
                <a:srgbClr val="333333"/>
              </a:buClr>
              <a:buSzPts val="1200"/>
              <a:buFont typeface="Arial"/>
              <a:buChar char="●"/>
            </a:pPr>
            <a:r>
              <a:rPr lang="en" sz="1200">
                <a:solidFill>
                  <a:srgbClr val="333333"/>
                </a:solidFill>
                <a:latin typeface="Arial"/>
                <a:ea typeface="Arial"/>
                <a:cs typeface="Arial"/>
                <a:sym typeface="Arial"/>
              </a:rPr>
              <a:t>R1. meta(data) have a </a:t>
            </a:r>
            <a:r>
              <a:rPr lang="en" sz="1200" u="sng">
                <a:solidFill>
                  <a:srgbClr val="333333"/>
                </a:solidFill>
                <a:latin typeface="Arial"/>
                <a:ea typeface="Arial"/>
                <a:cs typeface="Arial"/>
                <a:sym typeface="Arial"/>
              </a:rPr>
              <a:t>plurality of accurate and relevant attributes.</a:t>
            </a:r>
            <a:endParaRPr sz="1200" u="sng">
              <a:solidFill>
                <a:srgbClr val="333333"/>
              </a:solidFill>
              <a:latin typeface="Arial"/>
              <a:ea typeface="Arial"/>
              <a:cs typeface="Arial"/>
              <a:sym typeface="Arial"/>
            </a:endParaRPr>
          </a:p>
          <a:p>
            <a:pPr indent="-304800" lvl="0" marL="457200" rtl="0" algn="l">
              <a:lnSpc>
                <a:spcPct val="100000"/>
              </a:lnSpc>
              <a:spcBef>
                <a:spcPts val="0"/>
              </a:spcBef>
              <a:spcAft>
                <a:spcPts val="0"/>
              </a:spcAft>
              <a:buClr>
                <a:srgbClr val="333333"/>
              </a:buClr>
              <a:buSzPts val="1200"/>
              <a:buFont typeface="Arial"/>
              <a:buChar char="●"/>
            </a:pPr>
            <a:r>
              <a:rPr lang="en" sz="1200">
                <a:solidFill>
                  <a:srgbClr val="333333"/>
                </a:solidFill>
                <a:latin typeface="Arial"/>
                <a:ea typeface="Arial"/>
                <a:cs typeface="Arial"/>
                <a:sym typeface="Arial"/>
              </a:rPr>
              <a:t>R1.1. (meta)data are released with a</a:t>
            </a:r>
            <a:r>
              <a:rPr lang="en" sz="1200" u="sng">
                <a:solidFill>
                  <a:srgbClr val="333333"/>
                </a:solidFill>
                <a:latin typeface="Arial"/>
                <a:ea typeface="Arial"/>
                <a:cs typeface="Arial"/>
                <a:sym typeface="Arial"/>
              </a:rPr>
              <a:t> clear and accessible data usage license.</a:t>
            </a:r>
            <a:endParaRPr sz="1200" u="sng">
              <a:solidFill>
                <a:srgbClr val="333333"/>
              </a:solidFill>
              <a:latin typeface="Arial"/>
              <a:ea typeface="Arial"/>
              <a:cs typeface="Arial"/>
              <a:sym typeface="Arial"/>
            </a:endParaRPr>
          </a:p>
          <a:p>
            <a:pPr indent="-304800" lvl="0" marL="457200" rtl="0" algn="l">
              <a:lnSpc>
                <a:spcPct val="100000"/>
              </a:lnSpc>
              <a:spcBef>
                <a:spcPts val="0"/>
              </a:spcBef>
              <a:spcAft>
                <a:spcPts val="0"/>
              </a:spcAft>
              <a:buClr>
                <a:srgbClr val="333333"/>
              </a:buClr>
              <a:buSzPts val="1200"/>
              <a:buFont typeface="Arial"/>
              <a:buChar char="●"/>
            </a:pPr>
            <a:r>
              <a:rPr lang="en" sz="1200">
                <a:solidFill>
                  <a:srgbClr val="333333"/>
                </a:solidFill>
                <a:latin typeface="Arial"/>
                <a:ea typeface="Arial"/>
                <a:cs typeface="Arial"/>
                <a:sym typeface="Arial"/>
              </a:rPr>
              <a:t>R1.2. (meta)data are associated with their </a:t>
            </a:r>
            <a:r>
              <a:rPr lang="en" sz="1200" u="sng">
                <a:solidFill>
                  <a:srgbClr val="333333"/>
                </a:solidFill>
                <a:latin typeface="Arial"/>
                <a:ea typeface="Arial"/>
                <a:cs typeface="Arial"/>
                <a:sym typeface="Arial"/>
              </a:rPr>
              <a:t>provenance.</a:t>
            </a:r>
            <a:endParaRPr sz="1200" u="sng">
              <a:solidFill>
                <a:srgbClr val="333333"/>
              </a:solidFill>
              <a:latin typeface="Arial"/>
              <a:ea typeface="Arial"/>
              <a:cs typeface="Arial"/>
              <a:sym typeface="Arial"/>
            </a:endParaRPr>
          </a:p>
          <a:p>
            <a:pPr indent="-304800" lvl="0" marL="457200" rtl="0" algn="l">
              <a:lnSpc>
                <a:spcPct val="100000"/>
              </a:lnSpc>
              <a:spcBef>
                <a:spcPts val="0"/>
              </a:spcBef>
              <a:spcAft>
                <a:spcPts val="0"/>
              </a:spcAft>
              <a:buClr>
                <a:srgbClr val="333333"/>
              </a:buClr>
              <a:buSzPts val="1200"/>
              <a:buFont typeface="Arial"/>
              <a:buChar char="●"/>
            </a:pPr>
            <a:r>
              <a:rPr lang="en" sz="1200">
                <a:solidFill>
                  <a:srgbClr val="333333"/>
                </a:solidFill>
                <a:latin typeface="Arial"/>
                <a:ea typeface="Arial"/>
                <a:cs typeface="Arial"/>
                <a:sym typeface="Arial"/>
              </a:rPr>
              <a:t>R1.3. (meta)data </a:t>
            </a:r>
            <a:r>
              <a:rPr lang="en" sz="1200" u="sng">
                <a:solidFill>
                  <a:srgbClr val="333333"/>
                </a:solidFill>
                <a:latin typeface="Arial"/>
                <a:ea typeface="Arial"/>
                <a:cs typeface="Arial"/>
                <a:sym typeface="Arial"/>
              </a:rPr>
              <a:t>meet domain-relevant community standards.</a:t>
            </a:r>
            <a:endParaRPr/>
          </a:p>
        </p:txBody>
      </p:sp>
      <p:sp>
        <p:nvSpPr>
          <p:cNvPr id="311" name="Google Shape;311;p41"/>
          <p:cNvSpPr txBox="1"/>
          <p:nvPr/>
        </p:nvSpPr>
        <p:spPr>
          <a:xfrm>
            <a:off x="7077300" y="0"/>
            <a:ext cx="2066700" cy="5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rgbClr val="FF00FF"/>
                </a:solidFill>
                <a:latin typeface="Proxima Nova"/>
                <a:ea typeface="Proxima Nova"/>
                <a:cs typeface="Proxima Nova"/>
                <a:sym typeface="Proxima Nova"/>
                <a:hlinkClick r:id="rId3">
                  <a:extLst>
                    <a:ext uri="{A12FA001-AC4F-418D-AE19-62706E023703}">
                      <ahyp:hlinkClr val="tx"/>
                    </a:ext>
                  </a:extLst>
                </a:hlinkClick>
              </a:rPr>
              <a:t>https://www.force11.org/</a:t>
            </a:r>
            <a:endParaRPr>
              <a:solidFill>
                <a:srgbClr val="FF00FF"/>
              </a:solidFill>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Open Source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arXiv.org</a:t>
            </a:r>
            <a:endParaRPr/>
          </a:p>
        </p:txBody>
      </p:sp>
      <p:sp>
        <p:nvSpPr>
          <p:cNvPr id="317" name="Google Shape;317;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8" name="Google Shape;318;p42"/>
          <p:cNvPicPr preferRelativeResize="0"/>
          <p:nvPr/>
        </p:nvPicPr>
        <p:blipFill>
          <a:blip r:embed="rId3">
            <a:alphaModFix/>
          </a:blip>
          <a:stretch>
            <a:fillRect/>
          </a:stretch>
        </p:blipFill>
        <p:spPr>
          <a:xfrm>
            <a:off x="2261300" y="1612900"/>
            <a:ext cx="4621394" cy="2495550"/>
          </a:xfrm>
          <a:prstGeom prst="rect">
            <a:avLst/>
          </a:prstGeom>
          <a:noFill/>
          <a:ln>
            <a:noFill/>
          </a:ln>
        </p:spPr>
      </p:pic>
      <p:sp>
        <p:nvSpPr>
          <p:cNvPr id="319" name="Google Shape;319;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1600"/>
              </a:spcBef>
              <a:spcAft>
                <a:spcPts val="0"/>
              </a:spcAft>
              <a:buNone/>
            </a:pPr>
            <a:r>
              <a:t/>
            </a:r>
            <a:endParaRPr/>
          </a:p>
          <a:p>
            <a:pPr indent="0" lvl="0" marL="0" rtl="0" algn="ctr">
              <a:spcBef>
                <a:spcPts val="1600"/>
              </a:spcBef>
              <a:spcAft>
                <a:spcPts val="0"/>
              </a:spcAft>
              <a:buNone/>
            </a:pPr>
            <a:r>
              <a:t/>
            </a:r>
            <a:endParaRPr/>
          </a:p>
          <a:p>
            <a:pPr indent="0" lvl="0" marL="0" rtl="0" algn="ctr">
              <a:spcBef>
                <a:spcPts val="1600"/>
              </a:spcBef>
              <a:spcAft>
                <a:spcPts val="0"/>
              </a:spcAft>
              <a:buNone/>
            </a:pPr>
            <a:r>
              <a:t/>
            </a:r>
            <a:endParaRPr/>
          </a:p>
          <a:p>
            <a:pPr indent="0" lvl="0" marL="0" rtl="0" algn="ctr">
              <a:spcBef>
                <a:spcPts val="1600"/>
              </a:spcBef>
              <a:spcAft>
                <a:spcPts val="0"/>
              </a:spcAft>
              <a:buNone/>
            </a:pPr>
            <a:r>
              <a:t/>
            </a:r>
            <a:endParaRPr/>
          </a:p>
          <a:p>
            <a:pPr indent="0" lvl="0" marL="0" rtl="0" algn="ctr">
              <a:spcBef>
                <a:spcPts val="1600"/>
              </a:spcBef>
              <a:spcAft>
                <a:spcPts val="0"/>
              </a:spcAft>
              <a:buNone/>
            </a:pPr>
            <a:r>
              <a:t/>
            </a:r>
            <a:endParaRPr/>
          </a:p>
          <a:p>
            <a:pPr indent="0" lvl="0" marL="0" rtl="0" algn="ctr">
              <a:spcBef>
                <a:spcPts val="1600"/>
              </a:spcBef>
              <a:spcAft>
                <a:spcPts val="0"/>
              </a:spcAft>
              <a:buNone/>
            </a:pPr>
            <a:r>
              <a:rPr lang="en" u="sng">
                <a:solidFill>
                  <a:srgbClr val="FF00FF"/>
                </a:solidFill>
                <a:latin typeface="Consolas"/>
                <a:ea typeface="Consolas"/>
                <a:cs typeface="Consolas"/>
                <a:sym typeface="Consolas"/>
                <a:hlinkClick r:id="rId4">
                  <a:extLst>
                    <a:ext uri="{A12FA001-AC4F-418D-AE19-62706E023703}">
                      <ahyp:hlinkClr val="tx"/>
                    </a:ext>
                  </a:extLst>
                </a:hlinkClick>
              </a:rPr>
              <a:t>https://</a:t>
            </a:r>
            <a:r>
              <a:rPr lang="en" u="sng">
                <a:solidFill>
                  <a:srgbClr val="FF00FF"/>
                </a:solidFill>
                <a:latin typeface="Consolas"/>
                <a:ea typeface="Consolas"/>
                <a:cs typeface="Consolas"/>
                <a:sym typeface="Consolas"/>
                <a:hlinkClick r:id="rId5">
                  <a:extLst>
                    <a:ext uri="{A12FA001-AC4F-418D-AE19-62706E023703}">
                      <ahyp:hlinkClr val="tx"/>
                    </a:ext>
                  </a:extLst>
                </a:hlinkClick>
              </a:rPr>
              <a:t>arxiv.org</a:t>
            </a:r>
            <a:r>
              <a:rPr lang="en">
                <a:solidFill>
                  <a:srgbClr val="FF00FF"/>
                </a:solidFill>
                <a:latin typeface="Consolas"/>
                <a:ea typeface="Consolas"/>
                <a:cs typeface="Consolas"/>
                <a:sym typeface="Consolas"/>
              </a:rPr>
              <a:t> </a:t>
            </a:r>
            <a:r>
              <a:rPr lang="en">
                <a:solidFill>
                  <a:srgbClr val="FF00FF"/>
                </a:solidFill>
                <a:latin typeface="Consolas"/>
                <a:ea typeface="Consolas"/>
                <a:cs typeface="Consolas"/>
                <a:sym typeface="Consolas"/>
              </a:rPr>
              <a:t> </a:t>
            </a:r>
            <a:endParaRPr>
              <a:solidFill>
                <a:srgbClr val="FF00FF"/>
              </a:solidFill>
              <a:latin typeface="Consolas"/>
              <a:ea typeface="Consolas"/>
              <a:cs typeface="Consolas"/>
              <a:sym typeface="Consolas"/>
            </a:endParaRPr>
          </a:p>
          <a:p>
            <a:pPr indent="0" lvl="0" marL="0" rtl="0" algn="l">
              <a:spcBef>
                <a:spcPts val="1600"/>
              </a:spcBef>
              <a:spcAft>
                <a:spcPts val="16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Humanities Commons</a:t>
            </a:r>
            <a:endParaRPr/>
          </a:p>
        </p:txBody>
      </p:sp>
      <p:sp>
        <p:nvSpPr>
          <p:cNvPr id="325" name="Google Shape;325;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1600"/>
              </a:spcBef>
              <a:spcAft>
                <a:spcPts val="0"/>
              </a:spcAft>
              <a:buNone/>
            </a:pPr>
            <a:r>
              <a:t/>
            </a:r>
            <a:endParaRPr/>
          </a:p>
          <a:p>
            <a:pPr indent="0" lvl="0" marL="0" rtl="0" algn="ctr">
              <a:spcBef>
                <a:spcPts val="1600"/>
              </a:spcBef>
              <a:spcAft>
                <a:spcPts val="0"/>
              </a:spcAft>
              <a:buNone/>
            </a:pPr>
            <a:r>
              <a:t/>
            </a:r>
            <a:endParaRPr/>
          </a:p>
          <a:p>
            <a:pPr indent="0" lvl="0" marL="0" rtl="0" algn="ctr">
              <a:spcBef>
                <a:spcPts val="1600"/>
              </a:spcBef>
              <a:spcAft>
                <a:spcPts val="0"/>
              </a:spcAft>
              <a:buNone/>
            </a:pPr>
            <a:r>
              <a:t/>
            </a:r>
            <a:endParaRPr/>
          </a:p>
          <a:p>
            <a:pPr indent="0" lvl="0" marL="0" rtl="0" algn="ctr">
              <a:spcBef>
                <a:spcPts val="1600"/>
              </a:spcBef>
              <a:spcAft>
                <a:spcPts val="0"/>
              </a:spcAft>
              <a:buNone/>
            </a:pPr>
            <a:r>
              <a:t/>
            </a:r>
            <a:endParaRPr/>
          </a:p>
          <a:p>
            <a:pPr indent="0" lvl="0" marL="0" rtl="0" algn="ctr">
              <a:spcBef>
                <a:spcPts val="1600"/>
              </a:spcBef>
              <a:spcAft>
                <a:spcPts val="0"/>
              </a:spcAft>
              <a:buNone/>
            </a:pPr>
            <a:r>
              <a:t/>
            </a:r>
            <a:endParaRPr/>
          </a:p>
          <a:p>
            <a:pPr indent="0" lvl="0" marL="0" rtl="0" algn="ctr">
              <a:spcBef>
                <a:spcPts val="1600"/>
              </a:spcBef>
              <a:spcAft>
                <a:spcPts val="0"/>
              </a:spcAft>
              <a:buNone/>
            </a:pPr>
            <a:r>
              <a:rPr lang="en" u="sng">
                <a:solidFill>
                  <a:srgbClr val="FF00FF"/>
                </a:solidFill>
                <a:latin typeface="Consolas"/>
                <a:ea typeface="Consolas"/>
                <a:cs typeface="Consolas"/>
                <a:sym typeface="Consolas"/>
                <a:hlinkClick r:id="rId3">
                  <a:extLst>
                    <a:ext uri="{A12FA001-AC4F-418D-AE19-62706E023703}">
                      <ahyp:hlinkClr val="tx"/>
                    </a:ext>
                  </a:extLst>
                </a:hlinkClick>
              </a:rPr>
              <a:t>https://hcommons.org</a:t>
            </a:r>
            <a:r>
              <a:rPr lang="en">
                <a:solidFill>
                  <a:srgbClr val="FF00FF"/>
                </a:solidFill>
                <a:latin typeface="Consolas"/>
                <a:ea typeface="Consolas"/>
                <a:cs typeface="Consolas"/>
                <a:sym typeface="Consolas"/>
              </a:rPr>
              <a:t> </a:t>
            </a:r>
            <a:endParaRPr>
              <a:solidFill>
                <a:srgbClr val="FF00FF"/>
              </a:solidFill>
              <a:latin typeface="Consolas"/>
              <a:ea typeface="Consolas"/>
              <a:cs typeface="Consolas"/>
              <a:sym typeface="Consolas"/>
            </a:endParaRPr>
          </a:p>
          <a:p>
            <a:pPr indent="0" lvl="0" marL="0" rtl="0" algn="l">
              <a:spcBef>
                <a:spcPts val="1600"/>
              </a:spcBef>
              <a:spcAft>
                <a:spcPts val="1600"/>
              </a:spcAft>
              <a:buNone/>
            </a:pPr>
            <a:r>
              <a:t/>
            </a:r>
            <a:endParaRPr/>
          </a:p>
        </p:txBody>
      </p:sp>
      <p:pic>
        <p:nvPicPr>
          <p:cNvPr id="326" name="Google Shape;326;p43"/>
          <p:cNvPicPr preferRelativeResize="0"/>
          <p:nvPr/>
        </p:nvPicPr>
        <p:blipFill>
          <a:blip r:embed="rId4">
            <a:alphaModFix/>
          </a:blip>
          <a:stretch>
            <a:fillRect/>
          </a:stretch>
        </p:blipFill>
        <p:spPr>
          <a:xfrm>
            <a:off x="2190750" y="1612900"/>
            <a:ext cx="4762500" cy="24955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Zenodo</a:t>
            </a:r>
            <a:endParaRPr/>
          </a:p>
        </p:txBody>
      </p:sp>
      <p:sp>
        <p:nvSpPr>
          <p:cNvPr id="332" name="Google Shape;332;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333" name="Google Shape;333;p44"/>
          <p:cNvPicPr preferRelativeResize="0"/>
          <p:nvPr/>
        </p:nvPicPr>
        <p:blipFill>
          <a:blip r:embed="rId3">
            <a:alphaModFix/>
          </a:blip>
          <a:stretch>
            <a:fillRect/>
          </a:stretch>
        </p:blipFill>
        <p:spPr>
          <a:xfrm>
            <a:off x="1391775" y="1588575"/>
            <a:ext cx="6360450" cy="2544175"/>
          </a:xfrm>
          <a:prstGeom prst="rect">
            <a:avLst/>
          </a:prstGeom>
          <a:noFill/>
          <a:ln>
            <a:noFill/>
          </a:ln>
        </p:spPr>
      </p:pic>
      <p:sp>
        <p:nvSpPr>
          <p:cNvPr id="334" name="Google Shape;334;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1600"/>
              </a:spcBef>
              <a:spcAft>
                <a:spcPts val="0"/>
              </a:spcAft>
              <a:buNone/>
            </a:pPr>
            <a:r>
              <a:t/>
            </a:r>
            <a:endParaRPr/>
          </a:p>
          <a:p>
            <a:pPr indent="0" lvl="0" marL="0" rtl="0" algn="ctr">
              <a:spcBef>
                <a:spcPts val="1600"/>
              </a:spcBef>
              <a:spcAft>
                <a:spcPts val="0"/>
              </a:spcAft>
              <a:buNone/>
            </a:pPr>
            <a:r>
              <a:t/>
            </a:r>
            <a:endParaRPr/>
          </a:p>
          <a:p>
            <a:pPr indent="0" lvl="0" marL="0" rtl="0" algn="ctr">
              <a:spcBef>
                <a:spcPts val="1600"/>
              </a:spcBef>
              <a:spcAft>
                <a:spcPts val="0"/>
              </a:spcAft>
              <a:buNone/>
            </a:pPr>
            <a:r>
              <a:t/>
            </a:r>
            <a:endParaRPr/>
          </a:p>
          <a:p>
            <a:pPr indent="0" lvl="0" marL="0" rtl="0" algn="ctr">
              <a:spcBef>
                <a:spcPts val="1600"/>
              </a:spcBef>
              <a:spcAft>
                <a:spcPts val="0"/>
              </a:spcAft>
              <a:buNone/>
            </a:pPr>
            <a:r>
              <a:t/>
            </a:r>
            <a:endParaRPr/>
          </a:p>
          <a:p>
            <a:pPr indent="0" lvl="0" marL="0" rtl="0" algn="ctr">
              <a:spcBef>
                <a:spcPts val="1600"/>
              </a:spcBef>
              <a:spcAft>
                <a:spcPts val="0"/>
              </a:spcAft>
              <a:buNone/>
            </a:pPr>
            <a:r>
              <a:t/>
            </a:r>
            <a:endParaRPr/>
          </a:p>
          <a:p>
            <a:pPr indent="0" lvl="0" marL="0" rtl="0" algn="ctr">
              <a:spcBef>
                <a:spcPts val="1600"/>
              </a:spcBef>
              <a:spcAft>
                <a:spcPts val="0"/>
              </a:spcAft>
              <a:buNone/>
            </a:pPr>
            <a:r>
              <a:rPr lang="en" u="sng">
                <a:solidFill>
                  <a:srgbClr val="FF00FF"/>
                </a:solidFill>
                <a:latin typeface="Consolas"/>
                <a:ea typeface="Consolas"/>
                <a:cs typeface="Consolas"/>
                <a:sym typeface="Consolas"/>
                <a:hlinkClick r:id="rId4">
                  <a:extLst>
                    <a:ext uri="{A12FA001-AC4F-418D-AE19-62706E023703}">
                      <ahyp:hlinkClr val="tx"/>
                    </a:ext>
                  </a:extLst>
                </a:hlinkClick>
              </a:rPr>
              <a:t>https://</a:t>
            </a:r>
            <a:r>
              <a:rPr lang="en" u="sng">
                <a:solidFill>
                  <a:srgbClr val="FF00FF"/>
                </a:solidFill>
                <a:latin typeface="Consolas"/>
                <a:ea typeface="Consolas"/>
                <a:cs typeface="Consolas"/>
                <a:sym typeface="Consolas"/>
                <a:hlinkClick r:id="rId5">
                  <a:extLst>
                    <a:ext uri="{A12FA001-AC4F-418D-AE19-62706E023703}">
                      <ahyp:hlinkClr val="tx"/>
                    </a:ext>
                  </a:extLst>
                </a:hlinkClick>
              </a:rPr>
              <a:t>zenodo.org</a:t>
            </a:r>
            <a:r>
              <a:rPr lang="en">
                <a:solidFill>
                  <a:srgbClr val="FF00FF"/>
                </a:solidFill>
                <a:latin typeface="Consolas"/>
                <a:ea typeface="Consolas"/>
                <a:cs typeface="Consolas"/>
                <a:sym typeface="Consolas"/>
              </a:rPr>
              <a:t> </a:t>
            </a:r>
            <a:r>
              <a:rPr lang="en">
                <a:solidFill>
                  <a:srgbClr val="FF00FF"/>
                </a:solidFill>
                <a:latin typeface="Consolas"/>
                <a:ea typeface="Consolas"/>
                <a:cs typeface="Consolas"/>
                <a:sym typeface="Consolas"/>
              </a:rPr>
              <a:t> </a:t>
            </a:r>
            <a:endParaRPr>
              <a:solidFill>
                <a:srgbClr val="FF00FF"/>
              </a:solidFill>
              <a:latin typeface="Consolas"/>
              <a:ea typeface="Consolas"/>
              <a:cs typeface="Consolas"/>
              <a:sym typeface="Consolas"/>
            </a:endParaRPr>
          </a:p>
          <a:p>
            <a:pPr indent="0" lvl="0" marL="0" rtl="0" algn="l">
              <a:spcBef>
                <a:spcPts val="1600"/>
              </a:spcBef>
              <a:spcAft>
                <a:spcPts val="1600"/>
              </a:spcAft>
              <a:buNone/>
            </a:pPr>
            <a:r>
              <a:t/>
            </a:r>
            <a:endParaRPr/>
          </a:p>
        </p:txBody>
      </p:sp>
      <p:pic>
        <p:nvPicPr>
          <p:cNvPr descr="GitHub logo PNG" id="335" name="Google Shape;335;p44"/>
          <p:cNvPicPr preferRelativeResize="0"/>
          <p:nvPr/>
        </p:nvPicPr>
        <p:blipFill>
          <a:blip r:embed="rId6">
            <a:alphaModFix/>
          </a:blip>
          <a:stretch>
            <a:fillRect/>
          </a:stretch>
        </p:blipFill>
        <p:spPr>
          <a:xfrm>
            <a:off x="7752225" y="3593558"/>
            <a:ext cx="1080075" cy="97531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000"/>
                                        <p:tgtEl>
                                          <p:spTgt spid="3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5"/>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Research Data Management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Research Data Management</a:t>
            </a:r>
            <a:endParaRPr/>
          </a:p>
        </p:txBody>
      </p:sp>
      <p:sp>
        <p:nvSpPr>
          <p:cNvPr id="346" name="Google Shape;346;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i="1" sz="1400"/>
          </a:p>
          <a:p>
            <a:pPr indent="0" lvl="0" marL="457200" rtl="0" algn="l">
              <a:spcBef>
                <a:spcPts val="1600"/>
              </a:spcBef>
              <a:spcAft>
                <a:spcPts val="0"/>
              </a:spcAft>
              <a:buNone/>
            </a:pPr>
            <a:r>
              <a:rPr i="1" lang="en" sz="1400"/>
              <a:t>Research Data Management describes the process to curate (or manage) research data along the research data lifecycle and includes various activities such as planning, producing, selection, analysis, archiving, and preparation for reuse. Because data are very heterogeneous, discipline and data specific solutions can be required.</a:t>
            </a:r>
            <a:endParaRPr i="1" sz="1400"/>
          </a:p>
          <a:p>
            <a:pPr indent="0" lvl="0" marL="457200" rtl="0" algn="l">
              <a:spcBef>
                <a:spcPts val="1600"/>
              </a:spcBef>
              <a:spcAft>
                <a:spcPts val="0"/>
              </a:spcAft>
              <a:buNone/>
            </a:pPr>
            <a:r>
              <a:t/>
            </a:r>
            <a:endParaRPr i="1" sz="1400"/>
          </a:p>
          <a:p>
            <a:pPr indent="0" lvl="0" marL="0" rtl="0" algn="r">
              <a:spcBef>
                <a:spcPts val="1600"/>
              </a:spcBef>
              <a:spcAft>
                <a:spcPts val="1600"/>
              </a:spcAft>
              <a:buNone/>
            </a:pPr>
            <a:r>
              <a:rPr lang="en" sz="1400"/>
              <a:t>(Arbeitsgruppe Forschungsdaten 2018, translated into English in Wutteke 2019)</a:t>
            </a:r>
            <a:endParaRPr sz="14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dmponline.be</a:t>
            </a:r>
            <a:endParaRPr/>
          </a:p>
        </p:txBody>
      </p:sp>
      <p:sp>
        <p:nvSpPr>
          <p:cNvPr id="352" name="Google Shape;352;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53" name="Google Shape;353;p47"/>
          <p:cNvPicPr preferRelativeResize="0"/>
          <p:nvPr/>
        </p:nvPicPr>
        <p:blipFill>
          <a:blip r:embed="rId3">
            <a:alphaModFix/>
          </a:blip>
          <a:stretch>
            <a:fillRect/>
          </a:stretch>
        </p:blipFill>
        <p:spPr>
          <a:xfrm>
            <a:off x="3357550" y="2133600"/>
            <a:ext cx="2428875" cy="876300"/>
          </a:xfrm>
          <a:prstGeom prst="rect">
            <a:avLst/>
          </a:prstGeom>
          <a:noFill/>
          <a:ln>
            <a:noFill/>
          </a:ln>
        </p:spPr>
      </p:pic>
      <p:sp>
        <p:nvSpPr>
          <p:cNvPr id="354" name="Google Shape;354;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1600"/>
              </a:spcBef>
              <a:spcAft>
                <a:spcPts val="0"/>
              </a:spcAft>
              <a:buNone/>
            </a:pPr>
            <a:r>
              <a:t/>
            </a:r>
            <a:endParaRPr/>
          </a:p>
          <a:p>
            <a:pPr indent="0" lvl="0" marL="0" rtl="0" algn="ctr">
              <a:spcBef>
                <a:spcPts val="1600"/>
              </a:spcBef>
              <a:spcAft>
                <a:spcPts val="0"/>
              </a:spcAft>
              <a:buNone/>
            </a:pPr>
            <a:r>
              <a:t/>
            </a:r>
            <a:endParaRPr/>
          </a:p>
          <a:p>
            <a:pPr indent="0" lvl="0" marL="0" rtl="0" algn="ctr">
              <a:spcBef>
                <a:spcPts val="1600"/>
              </a:spcBef>
              <a:spcAft>
                <a:spcPts val="0"/>
              </a:spcAft>
              <a:buNone/>
            </a:pPr>
            <a:r>
              <a:t/>
            </a:r>
            <a:endParaRPr/>
          </a:p>
          <a:p>
            <a:pPr indent="0" lvl="0" marL="0" rtl="0" algn="ctr">
              <a:spcBef>
                <a:spcPts val="1600"/>
              </a:spcBef>
              <a:spcAft>
                <a:spcPts val="0"/>
              </a:spcAft>
              <a:buNone/>
            </a:pPr>
            <a:r>
              <a:t/>
            </a:r>
            <a:endParaRPr/>
          </a:p>
          <a:p>
            <a:pPr indent="0" lvl="0" marL="0" rtl="0" algn="ctr">
              <a:spcBef>
                <a:spcPts val="1600"/>
              </a:spcBef>
              <a:spcAft>
                <a:spcPts val="0"/>
              </a:spcAft>
              <a:buNone/>
            </a:pPr>
            <a:r>
              <a:t/>
            </a:r>
            <a:endParaRPr/>
          </a:p>
          <a:p>
            <a:pPr indent="0" lvl="0" marL="0" rtl="0" algn="ctr">
              <a:spcBef>
                <a:spcPts val="1600"/>
              </a:spcBef>
              <a:spcAft>
                <a:spcPts val="0"/>
              </a:spcAft>
              <a:buNone/>
            </a:pPr>
            <a:r>
              <a:rPr lang="en" u="sng">
                <a:solidFill>
                  <a:srgbClr val="FF00FF"/>
                </a:solidFill>
                <a:latin typeface="Consolas"/>
                <a:ea typeface="Consolas"/>
                <a:cs typeface="Consolas"/>
                <a:sym typeface="Consolas"/>
                <a:hlinkClick r:id="rId4">
                  <a:extLst>
                    <a:ext uri="{A12FA001-AC4F-418D-AE19-62706E023703}">
                      <ahyp:hlinkClr val="tx"/>
                    </a:ext>
                  </a:extLst>
                </a:hlinkClick>
              </a:rPr>
              <a:t>https://</a:t>
            </a:r>
            <a:r>
              <a:rPr lang="en" u="sng">
                <a:solidFill>
                  <a:srgbClr val="FF00FF"/>
                </a:solidFill>
                <a:latin typeface="Consolas"/>
                <a:ea typeface="Consolas"/>
                <a:cs typeface="Consolas"/>
                <a:sym typeface="Consolas"/>
                <a:hlinkClick r:id="rId5">
                  <a:extLst>
                    <a:ext uri="{A12FA001-AC4F-418D-AE19-62706E023703}">
                      <ahyp:hlinkClr val="tx"/>
                    </a:ext>
                  </a:extLst>
                </a:hlinkClick>
              </a:rPr>
              <a:t>dmponline.be</a:t>
            </a:r>
            <a:r>
              <a:rPr lang="en">
                <a:solidFill>
                  <a:srgbClr val="FF00FF"/>
                </a:solidFill>
                <a:latin typeface="Consolas"/>
                <a:ea typeface="Consolas"/>
                <a:cs typeface="Consolas"/>
                <a:sym typeface="Consolas"/>
              </a:rPr>
              <a:t> </a:t>
            </a:r>
            <a:r>
              <a:rPr lang="en">
                <a:solidFill>
                  <a:srgbClr val="FF00FF"/>
                </a:solidFill>
                <a:latin typeface="Consolas"/>
                <a:ea typeface="Consolas"/>
                <a:cs typeface="Consolas"/>
                <a:sym typeface="Consolas"/>
              </a:rPr>
              <a:t> </a:t>
            </a:r>
            <a:endParaRPr>
              <a:solidFill>
                <a:srgbClr val="FF00FF"/>
              </a:solidFill>
              <a:latin typeface="Consolas"/>
              <a:ea typeface="Consolas"/>
              <a:cs typeface="Consolas"/>
              <a:sym typeface="Consolas"/>
            </a:endParaRPr>
          </a:p>
          <a:p>
            <a:pPr indent="0" lvl="0" marL="0" rtl="0" algn="l">
              <a:spcBef>
                <a:spcPts val="1600"/>
              </a:spcBef>
              <a:spcAft>
                <a:spcPts val="160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360" name="Google Shape;360;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355600" rtl="0" algn="l">
              <a:spcBef>
                <a:spcPts val="0"/>
              </a:spcBef>
              <a:spcAft>
                <a:spcPts val="0"/>
              </a:spcAft>
              <a:buNone/>
            </a:pPr>
            <a:r>
              <a:rPr lang="en" sz="1300">
                <a:solidFill>
                  <a:srgbClr val="000000"/>
                </a:solidFill>
              </a:rPr>
              <a:t>Chan, Leslie, Darius Cuplinskas, Michael Eisen, Fred Friend, Yana Genova, Jean-Claude Guédon, Melissa Hagemann, et al. “Read the Budapest Open Access Initiative.” Budapest Open Access Initiative, 2002. </a:t>
            </a:r>
            <a:r>
              <a:rPr lang="en" sz="1300" u="sng">
                <a:solidFill>
                  <a:srgbClr val="0000FF"/>
                </a:solidFill>
                <a:hlinkClick r:id="rId3">
                  <a:extLst>
                    <a:ext uri="{A12FA001-AC4F-418D-AE19-62706E023703}">
                      <ahyp:hlinkClr val="tx"/>
                    </a:ext>
                  </a:extLst>
                </a:hlinkClick>
              </a:rPr>
              <a:t>http://www.budapestopenaccessinitiative.org/read</a:t>
            </a:r>
            <a:r>
              <a:rPr lang="en" sz="1300">
                <a:solidFill>
                  <a:srgbClr val="000000"/>
                </a:solidFill>
              </a:rPr>
              <a:t>.</a:t>
            </a:r>
            <a:endParaRPr sz="1300">
              <a:solidFill>
                <a:srgbClr val="000000"/>
              </a:solidFill>
            </a:endParaRPr>
          </a:p>
          <a:p>
            <a:pPr indent="-304800" lvl="0" marL="355600" rtl="0" algn="l">
              <a:spcBef>
                <a:spcPts val="1000"/>
              </a:spcBef>
              <a:spcAft>
                <a:spcPts val="0"/>
              </a:spcAft>
              <a:buNone/>
            </a:pPr>
            <a:r>
              <a:rPr i="1" lang="en" sz="1300">
                <a:solidFill>
                  <a:srgbClr val="000000"/>
                </a:solidFill>
              </a:rPr>
              <a:t>Free Software, Free Society: Richard Stallman at TEDxGeneva 2014</a:t>
            </a:r>
            <a:r>
              <a:rPr lang="en" sz="1300">
                <a:solidFill>
                  <a:srgbClr val="000000"/>
                </a:solidFill>
              </a:rPr>
              <a:t>, 2014. </a:t>
            </a:r>
            <a:r>
              <a:rPr lang="en" sz="1300" u="sng">
                <a:solidFill>
                  <a:srgbClr val="0000FF"/>
                </a:solidFill>
                <a:hlinkClick r:id="rId4">
                  <a:extLst>
                    <a:ext uri="{A12FA001-AC4F-418D-AE19-62706E023703}">
                      <ahyp:hlinkClr val="tx"/>
                    </a:ext>
                  </a:extLst>
                </a:hlinkClick>
              </a:rPr>
              <a:t>https://www.youtube.com/watch?v=Ag1AKIl_2GM&amp;ab_channel=TEDxTalks</a:t>
            </a:r>
            <a:r>
              <a:rPr lang="en" sz="1300">
                <a:solidFill>
                  <a:srgbClr val="000000"/>
                </a:solidFill>
              </a:rPr>
              <a:t>.</a:t>
            </a:r>
            <a:endParaRPr sz="1300">
              <a:solidFill>
                <a:srgbClr val="000000"/>
              </a:solidFill>
            </a:endParaRPr>
          </a:p>
          <a:p>
            <a:pPr indent="-304800" lvl="0" marL="355600" rtl="0" algn="l">
              <a:spcBef>
                <a:spcPts val="1000"/>
              </a:spcBef>
              <a:spcAft>
                <a:spcPts val="0"/>
              </a:spcAft>
              <a:buNone/>
            </a:pPr>
            <a:r>
              <a:rPr lang="en" sz="1300">
                <a:solidFill>
                  <a:srgbClr val="000000"/>
                </a:solidFill>
              </a:rPr>
              <a:t>Hannesschläger, Vanessa. </a:t>
            </a:r>
            <a:r>
              <a:rPr i="1" lang="en" sz="1300">
                <a:solidFill>
                  <a:srgbClr val="000000"/>
                </a:solidFill>
              </a:rPr>
              <a:t>Open Science Basics: Copyright and Licensing</a:t>
            </a:r>
            <a:r>
              <a:rPr lang="en" sz="1300">
                <a:solidFill>
                  <a:srgbClr val="000000"/>
                </a:solidFill>
              </a:rPr>
              <a:t>, 2019. </a:t>
            </a:r>
            <a:r>
              <a:rPr lang="en" sz="1300" u="sng">
                <a:solidFill>
                  <a:srgbClr val="0000FF"/>
                </a:solidFill>
                <a:hlinkClick r:id="rId5">
                  <a:extLst>
                    <a:ext uri="{A12FA001-AC4F-418D-AE19-62706E023703}">
                      <ahyp:hlinkClr val="tx"/>
                    </a:ext>
                  </a:extLst>
                </a:hlinkClick>
              </a:rPr>
              <a:t>https://www.youtube.com/watch?v=heUYeiOPJKc&amp;t=1s&amp;ab_channel=ACDH-CHOeAW</a:t>
            </a:r>
            <a:r>
              <a:rPr lang="en" sz="1300">
                <a:solidFill>
                  <a:srgbClr val="000000"/>
                </a:solidFill>
              </a:rPr>
              <a:t>.</a:t>
            </a:r>
            <a:endParaRPr sz="1300">
              <a:solidFill>
                <a:srgbClr val="000000"/>
              </a:solidFill>
            </a:endParaRPr>
          </a:p>
          <a:p>
            <a:pPr indent="-304800" lvl="0" marL="355600" rtl="0" algn="l">
              <a:spcBef>
                <a:spcPts val="1000"/>
              </a:spcBef>
              <a:spcAft>
                <a:spcPts val="0"/>
              </a:spcAft>
              <a:buNone/>
            </a:pPr>
            <a:r>
              <a:rPr lang="en" sz="1300">
                <a:solidFill>
                  <a:srgbClr val="000000"/>
                </a:solidFill>
              </a:rPr>
              <a:t>“License Selector.” Accessed October 8, 2020. </a:t>
            </a:r>
            <a:r>
              <a:rPr lang="en" sz="1300" u="sng">
                <a:solidFill>
                  <a:srgbClr val="0000FF"/>
                </a:solidFill>
                <a:hlinkClick r:id="rId6">
                  <a:extLst>
                    <a:ext uri="{A12FA001-AC4F-418D-AE19-62706E023703}">
                      <ahyp:hlinkClr val="tx"/>
                    </a:ext>
                  </a:extLst>
                </a:hlinkClick>
              </a:rPr>
              <a:t>https://ufal.github.io/public-license-selector/</a:t>
            </a:r>
            <a:r>
              <a:rPr lang="en" sz="1300">
                <a:solidFill>
                  <a:srgbClr val="000000"/>
                </a:solidFill>
              </a:rPr>
              <a:t>.</a:t>
            </a:r>
            <a:endParaRPr sz="1300">
              <a:solidFill>
                <a:srgbClr val="000000"/>
              </a:solidFill>
            </a:endParaRPr>
          </a:p>
          <a:p>
            <a:pPr indent="-304800" lvl="0" marL="355600" rtl="0" algn="l">
              <a:spcBef>
                <a:spcPts val="1000"/>
              </a:spcBef>
              <a:spcAft>
                <a:spcPts val="0"/>
              </a:spcAft>
              <a:buNone/>
            </a:pPr>
            <a:r>
              <a:rPr lang="en" sz="1300">
                <a:solidFill>
                  <a:srgbClr val="000000"/>
                </a:solidFill>
              </a:rPr>
              <a:t>“Open Access: Why and How – Open Science.” Accessed October 8, 2020. </a:t>
            </a:r>
            <a:r>
              <a:rPr lang="en" sz="1300" u="sng">
                <a:solidFill>
                  <a:srgbClr val="0000FF"/>
                </a:solidFill>
                <a:hlinkClick r:id="rId7">
                  <a:extLst>
                    <a:ext uri="{A12FA001-AC4F-418D-AE19-62706E023703}">
                      <ahyp:hlinkClr val="tx"/>
                    </a:ext>
                  </a:extLst>
                </a:hlinkClick>
              </a:rPr>
              <a:t>https://www.kuleuven.be/open-science/what-is-open-science/scholarly-publishing-and-open-access/open-access-why-and-how</a:t>
            </a:r>
            <a:r>
              <a:rPr lang="en" sz="1300">
                <a:solidFill>
                  <a:srgbClr val="000000"/>
                </a:solidFill>
              </a:rPr>
              <a:t>.</a:t>
            </a:r>
            <a:endParaRPr sz="1300">
              <a:solidFill>
                <a:srgbClr val="000000"/>
              </a:solidFill>
            </a:endParaRPr>
          </a:p>
          <a:p>
            <a:pPr indent="-304800" lvl="0" marL="355600" rtl="0" algn="l">
              <a:spcBef>
                <a:spcPts val="1000"/>
              </a:spcBef>
              <a:spcAft>
                <a:spcPts val="0"/>
              </a:spcAft>
              <a:buNone/>
            </a:pPr>
            <a:r>
              <a:rPr lang="en" sz="1300">
                <a:solidFill>
                  <a:srgbClr val="000000"/>
                </a:solidFill>
              </a:rPr>
              <a:t>Raz, Guy. “Open Source World.” Ted Radio Hour. Accessed September 8, 2020. </a:t>
            </a:r>
            <a:r>
              <a:rPr lang="en" sz="1300" u="sng">
                <a:solidFill>
                  <a:srgbClr val="0000FF"/>
                </a:solidFill>
                <a:hlinkClick r:id="rId8">
                  <a:extLst>
                    <a:ext uri="{A12FA001-AC4F-418D-AE19-62706E023703}">
                      <ahyp:hlinkClr val="tx"/>
                    </a:ext>
                  </a:extLst>
                </a:hlinkClick>
              </a:rPr>
              <a:t>https://www.npr.org/programs/ted-radio-hour/449179937/open-source-world</a:t>
            </a:r>
            <a:r>
              <a:rPr lang="en" sz="1300">
                <a:solidFill>
                  <a:srgbClr val="000000"/>
                </a:solidFill>
              </a:rPr>
              <a:t>.</a:t>
            </a:r>
            <a:endParaRPr sz="1300">
              <a:solidFill>
                <a:srgbClr val="000000"/>
              </a:solidFill>
            </a:endParaRPr>
          </a:p>
          <a:p>
            <a:pPr indent="0" lvl="0" marL="0" rtl="0" algn="l">
              <a:spcBef>
                <a:spcPts val="1000"/>
              </a:spcBef>
              <a:spcAft>
                <a:spcPts val="1000"/>
              </a:spcAft>
              <a:buNone/>
            </a:pPr>
            <a:r>
              <a:t/>
            </a:r>
            <a:endParaRPr sz="20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366" name="Google Shape;366;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355600" rtl="0" algn="l">
              <a:spcBef>
                <a:spcPts val="0"/>
              </a:spcBef>
              <a:spcAft>
                <a:spcPts val="0"/>
              </a:spcAft>
              <a:buNone/>
            </a:pPr>
            <a:r>
              <a:rPr lang="en" sz="1300">
                <a:solidFill>
                  <a:srgbClr val="000000"/>
                </a:solidFill>
              </a:rPr>
              <a:t>Scholger, Walter. </a:t>
            </a:r>
            <a:r>
              <a:rPr i="1" lang="en" sz="1300">
                <a:solidFill>
                  <a:srgbClr val="000000"/>
                </a:solidFill>
              </a:rPr>
              <a:t>Copyright and (Open) Licensing</a:t>
            </a:r>
            <a:r>
              <a:rPr lang="en" sz="1300">
                <a:solidFill>
                  <a:srgbClr val="000000"/>
                </a:solidFill>
              </a:rPr>
              <a:t>, 2020. </a:t>
            </a:r>
            <a:r>
              <a:rPr lang="en" sz="1300" u="sng">
                <a:solidFill>
                  <a:srgbClr val="0000FF"/>
                </a:solidFill>
                <a:hlinkClick r:id="rId3">
                  <a:extLst>
                    <a:ext uri="{A12FA001-AC4F-418D-AE19-62706E023703}">
                      <ahyp:hlinkClr val="tx"/>
                    </a:ext>
                  </a:extLst>
                </a:hlinkClick>
              </a:rPr>
              <a:t>https://www.youtube.com/watch?v=pXyJqbe7poQ&amp;ab_channel=DARIAH-EU</a:t>
            </a:r>
            <a:r>
              <a:rPr lang="en" sz="1300">
                <a:solidFill>
                  <a:srgbClr val="000000"/>
                </a:solidFill>
              </a:rPr>
              <a:t>.</a:t>
            </a:r>
            <a:endParaRPr sz="1300">
              <a:solidFill>
                <a:srgbClr val="000000"/>
              </a:solidFill>
            </a:endParaRPr>
          </a:p>
          <a:p>
            <a:pPr indent="-304800" lvl="0" marL="355600" rtl="0" algn="l">
              <a:spcBef>
                <a:spcPts val="1000"/>
              </a:spcBef>
              <a:spcAft>
                <a:spcPts val="0"/>
              </a:spcAft>
              <a:buNone/>
            </a:pPr>
            <a:r>
              <a:rPr lang="en" sz="1300">
                <a:solidFill>
                  <a:srgbClr val="000000"/>
                </a:solidFill>
              </a:rPr>
              <a:t>Stallman, Richard. </a:t>
            </a:r>
            <a:r>
              <a:rPr i="1" lang="en" sz="1300">
                <a:solidFill>
                  <a:srgbClr val="000000"/>
                </a:solidFill>
              </a:rPr>
              <a:t>Free Software, Free Society: Selected Essays of Richard M. Stallman</a:t>
            </a:r>
            <a:r>
              <a:rPr lang="en" sz="1300">
                <a:solidFill>
                  <a:srgbClr val="000000"/>
                </a:solidFill>
              </a:rPr>
              <a:t>. Boston: Free Software Foundation, 2002. </a:t>
            </a:r>
            <a:r>
              <a:rPr lang="en" sz="1300" u="sng">
                <a:solidFill>
                  <a:srgbClr val="0000FF"/>
                </a:solidFill>
                <a:hlinkClick r:id="rId4">
                  <a:extLst>
                    <a:ext uri="{A12FA001-AC4F-418D-AE19-62706E023703}">
                      <ahyp:hlinkClr val="tx"/>
                    </a:ext>
                  </a:extLst>
                </a:hlinkClick>
              </a:rPr>
              <a:t>http://www.gnu.org/doc/fsfs-ii-2.pdf</a:t>
            </a:r>
            <a:r>
              <a:rPr lang="en" sz="1300">
                <a:solidFill>
                  <a:srgbClr val="000000"/>
                </a:solidFill>
              </a:rPr>
              <a:t>.</a:t>
            </a:r>
            <a:endParaRPr sz="1300">
              <a:solidFill>
                <a:srgbClr val="000000"/>
              </a:solidFill>
            </a:endParaRPr>
          </a:p>
          <a:p>
            <a:pPr indent="-304800" lvl="0" marL="355600" rtl="0" algn="l">
              <a:spcBef>
                <a:spcPts val="1000"/>
              </a:spcBef>
              <a:spcAft>
                <a:spcPts val="0"/>
              </a:spcAft>
              <a:buNone/>
            </a:pPr>
            <a:r>
              <a:rPr lang="en" sz="1300">
                <a:solidFill>
                  <a:srgbClr val="000000"/>
                </a:solidFill>
              </a:rPr>
              <a:t>Tennant, Jon. “Elsevier Are Corrupting Open Science in Europe.” </a:t>
            </a:r>
            <a:r>
              <a:rPr i="1" lang="en" sz="1300">
                <a:solidFill>
                  <a:srgbClr val="000000"/>
                </a:solidFill>
              </a:rPr>
              <a:t>The Guardian</a:t>
            </a:r>
            <a:r>
              <a:rPr lang="en" sz="1300">
                <a:solidFill>
                  <a:srgbClr val="000000"/>
                </a:solidFill>
              </a:rPr>
              <a:t>, June 29, 2018, sec. Science. </a:t>
            </a:r>
            <a:r>
              <a:rPr lang="en" sz="1300" u="sng">
                <a:solidFill>
                  <a:srgbClr val="0000FF"/>
                </a:solidFill>
                <a:hlinkClick r:id="rId5">
                  <a:extLst>
                    <a:ext uri="{A12FA001-AC4F-418D-AE19-62706E023703}">
                      <ahyp:hlinkClr val="tx"/>
                    </a:ext>
                  </a:extLst>
                </a:hlinkClick>
              </a:rPr>
              <a:t>https://www.theguardian.com/science/political-science/2018/jun/29/elsevier-are-corrupting-open-science-in-europe</a:t>
            </a:r>
            <a:r>
              <a:rPr lang="en" sz="1300">
                <a:solidFill>
                  <a:srgbClr val="000000"/>
                </a:solidFill>
              </a:rPr>
              <a:t>.</a:t>
            </a:r>
            <a:endParaRPr sz="1300">
              <a:solidFill>
                <a:srgbClr val="000000"/>
              </a:solidFill>
            </a:endParaRPr>
          </a:p>
          <a:p>
            <a:pPr indent="-304800" lvl="0" marL="355600" rtl="0" algn="l">
              <a:spcBef>
                <a:spcPts val="1000"/>
              </a:spcBef>
              <a:spcAft>
                <a:spcPts val="0"/>
              </a:spcAft>
              <a:buNone/>
            </a:pPr>
            <a:r>
              <a:rPr lang="en" sz="1300">
                <a:solidFill>
                  <a:srgbClr val="000000"/>
                </a:solidFill>
              </a:rPr>
              <a:t>Torvalds, Linus. </a:t>
            </a:r>
            <a:r>
              <a:rPr i="1" lang="en" sz="1300">
                <a:solidFill>
                  <a:srgbClr val="000000"/>
                </a:solidFill>
              </a:rPr>
              <a:t>The Mind behind Linux</a:t>
            </a:r>
            <a:r>
              <a:rPr lang="en" sz="1300">
                <a:solidFill>
                  <a:srgbClr val="000000"/>
                </a:solidFill>
              </a:rPr>
              <a:t>. Accessed October 7, 2020. </a:t>
            </a:r>
            <a:r>
              <a:rPr lang="en" sz="1300" u="sng">
                <a:solidFill>
                  <a:srgbClr val="0000FF"/>
                </a:solidFill>
                <a:hlinkClick r:id="rId6">
                  <a:extLst>
                    <a:ext uri="{A12FA001-AC4F-418D-AE19-62706E023703}">
                      <ahyp:hlinkClr val="tx"/>
                    </a:ext>
                  </a:extLst>
                </a:hlinkClick>
              </a:rPr>
              <a:t>https://www.ted.com/talks/linus_torvalds_the_mind_behind_linux</a:t>
            </a:r>
            <a:r>
              <a:rPr lang="en" sz="1300">
                <a:solidFill>
                  <a:srgbClr val="000000"/>
                </a:solidFill>
              </a:rPr>
              <a:t>.</a:t>
            </a:r>
            <a:endParaRPr sz="1300">
              <a:solidFill>
                <a:srgbClr val="000000"/>
              </a:solidFill>
            </a:endParaRPr>
          </a:p>
          <a:p>
            <a:pPr indent="-304800" lvl="0" marL="355600" rtl="0" algn="l">
              <a:spcBef>
                <a:spcPts val="1000"/>
              </a:spcBef>
              <a:spcAft>
                <a:spcPts val="0"/>
              </a:spcAft>
              <a:buNone/>
            </a:pPr>
            <a:r>
              <a:rPr lang="en" sz="1300">
                <a:solidFill>
                  <a:srgbClr val="000000"/>
                </a:solidFill>
              </a:rPr>
              <a:t>Wuttke, Ulrike. “‘Here Be Dragons’: Open Access to Research Data in the Humanities.” </a:t>
            </a:r>
            <a:r>
              <a:rPr i="1" lang="en" sz="1300">
                <a:solidFill>
                  <a:srgbClr val="000000"/>
                </a:solidFill>
              </a:rPr>
              <a:t>Ulrikewuttke</a:t>
            </a:r>
            <a:r>
              <a:rPr lang="en" sz="1300">
                <a:solidFill>
                  <a:srgbClr val="000000"/>
                </a:solidFill>
              </a:rPr>
              <a:t> (blog), April 9, 2019. </a:t>
            </a:r>
            <a:r>
              <a:rPr lang="en" sz="1300" u="sng">
                <a:solidFill>
                  <a:srgbClr val="0000FF"/>
                </a:solidFill>
                <a:hlinkClick r:id="rId7">
                  <a:extLst>
                    <a:ext uri="{A12FA001-AC4F-418D-AE19-62706E023703}">
                      <ahyp:hlinkClr val="tx"/>
                    </a:ext>
                  </a:extLst>
                </a:hlinkClick>
              </a:rPr>
              <a:t>https://ulrikewuttke.wordpress.com/2019/04/09/open-data-humanities/</a:t>
            </a:r>
            <a:r>
              <a:rPr lang="en" sz="1300">
                <a:solidFill>
                  <a:srgbClr val="000000"/>
                </a:solidFill>
              </a:rPr>
              <a:t>.</a:t>
            </a:r>
            <a:endParaRPr sz="1300">
              <a:solidFill>
                <a:srgbClr val="000000"/>
              </a:solidFill>
            </a:endParaRPr>
          </a:p>
          <a:p>
            <a:pPr indent="0" lvl="0" marL="0" rtl="0" algn="l">
              <a:spcBef>
                <a:spcPts val="1000"/>
              </a:spcBef>
              <a:spcAft>
                <a:spcPts val="0"/>
              </a:spcAft>
              <a:buNone/>
            </a:pPr>
            <a:r>
              <a:rPr lang="en" sz="1300">
                <a:solidFill>
                  <a:srgbClr val="000000"/>
                </a:solidFill>
              </a:rPr>
              <a:t> </a:t>
            </a:r>
            <a:endParaRPr sz="1300">
              <a:solidFill>
                <a:srgbClr val="000000"/>
              </a:solidFill>
            </a:endParaRPr>
          </a:p>
          <a:p>
            <a:pPr indent="0" lvl="0" marL="0" rtl="0" algn="l">
              <a:spcBef>
                <a:spcPts val="1000"/>
              </a:spcBef>
              <a:spcAft>
                <a:spcPts val="0"/>
              </a:spcAft>
              <a:buNone/>
            </a:pPr>
            <a:r>
              <a:t/>
            </a:r>
            <a:endParaRPr sz="2000"/>
          </a:p>
          <a:p>
            <a:pPr indent="0" lvl="0" marL="0" rtl="0" algn="l">
              <a:spcBef>
                <a:spcPts val="1000"/>
              </a:spcBef>
              <a:spcAft>
                <a:spcPts val="16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70" name="Shape 370"/>
        <p:cNvGrpSpPr/>
        <p:nvPr/>
      </p:nvGrpSpPr>
      <p:grpSpPr>
        <a:xfrm>
          <a:off x="0" y="0"/>
          <a:ext cx="0" cy="0"/>
          <a:chOff x="0" y="0"/>
          <a:chExt cx="0" cy="0"/>
        </a:xfrm>
      </p:grpSpPr>
      <p:sp>
        <p:nvSpPr>
          <p:cNvPr id="371" name="Google Shape;371;p50"/>
          <p:cNvSpPr txBox="1"/>
          <p:nvPr>
            <p:ph type="title"/>
          </p:nvPr>
        </p:nvSpPr>
        <p:spPr>
          <a:xfrm>
            <a:off x="471900" y="738725"/>
            <a:ext cx="8222100" cy="76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Credits &amp; License</a:t>
            </a:r>
            <a:endParaRPr>
              <a:solidFill>
                <a:schemeClr val="lt1"/>
              </a:solidFill>
            </a:endParaRPr>
          </a:p>
        </p:txBody>
      </p:sp>
      <p:sp>
        <p:nvSpPr>
          <p:cNvPr id="372" name="Google Shape;372;p50"/>
          <p:cNvSpPr txBox="1"/>
          <p:nvPr>
            <p:ph idx="4294967295" type="body"/>
          </p:nvPr>
        </p:nvSpPr>
        <p:spPr>
          <a:xfrm>
            <a:off x="471900" y="1614275"/>
            <a:ext cx="8222100" cy="2710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solidFill>
                  <a:srgbClr val="000000"/>
                </a:solidFill>
              </a:rPr>
              <a:t>These slides were designed by Wout Dillen, as part of his class on ‘Open Scholarship, Licensing, and Data Management’, that was part of the Bootcamp course in the University of Antwerp’s MA in Digital Text Analysis at the Faculty of Arts. This class took place on Thursday 8 October 2020. Wout currently works as a postdoctoral researcher at the University of Antwerp, where he coordinates the Antwerp part of the CLARIAH-VL project that has supported the work leading up to this class. </a:t>
            </a:r>
            <a:endParaRPr sz="1400">
              <a:solidFill>
                <a:srgbClr val="000000"/>
              </a:solidFill>
            </a:endParaRPr>
          </a:p>
          <a:p>
            <a:pPr indent="0" lvl="0" marL="0" rtl="0" algn="just">
              <a:spcBef>
                <a:spcPts val="1600"/>
              </a:spcBef>
              <a:spcAft>
                <a:spcPts val="0"/>
              </a:spcAft>
              <a:buNone/>
            </a:pPr>
            <a:r>
              <a:rPr lang="en" sz="1400">
                <a:solidFill>
                  <a:srgbClr val="000000"/>
                </a:solidFill>
              </a:rPr>
              <a:t>This work is licensed under a </a:t>
            </a:r>
            <a:r>
              <a:rPr lang="en" sz="1400" u="sng">
                <a:solidFill>
                  <a:srgbClr val="000000"/>
                </a:solidFill>
                <a:hlinkClick r:id="rId3">
                  <a:extLst>
                    <a:ext uri="{A12FA001-AC4F-418D-AE19-62706E023703}">
                      <ahyp:hlinkClr val="tx"/>
                    </a:ext>
                  </a:extLst>
                </a:hlinkClick>
              </a:rPr>
              <a:t>Creative Commons Attribution 4.0 International Public License</a:t>
            </a:r>
            <a:r>
              <a:rPr lang="en" sz="1400">
                <a:solidFill>
                  <a:srgbClr val="000000"/>
                </a:solidFill>
              </a:rPr>
              <a:t>. All works of other authors cited, linked, and referred to here are their intellectual property and are used for academic purposes only. </a:t>
            </a:r>
            <a:endParaRPr sz="1400">
              <a:solidFill>
                <a:srgbClr val="000000"/>
              </a:solidFill>
            </a:endParaRPr>
          </a:p>
          <a:p>
            <a:pPr indent="0" lvl="0" marL="0" rtl="0" algn="just">
              <a:spcBef>
                <a:spcPts val="1600"/>
              </a:spcBef>
              <a:spcAft>
                <a:spcPts val="1600"/>
              </a:spcAft>
              <a:buNone/>
            </a:pPr>
            <a:r>
              <a:t/>
            </a:r>
            <a:endParaRPr sz="1400">
              <a:solidFill>
                <a:srgbClr val="000000"/>
              </a:solidFill>
            </a:endParaRPr>
          </a:p>
        </p:txBody>
      </p:sp>
      <p:pic>
        <p:nvPicPr>
          <p:cNvPr id="373" name="Google Shape;373;p50"/>
          <p:cNvPicPr preferRelativeResize="0"/>
          <p:nvPr/>
        </p:nvPicPr>
        <p:blipFill>
          <a:blip r:embed="rId4">
            <a:alphaModFix/>
          </a:blip>
          <a:stretch>
            <a:fillRect/>
          </a:stretch>
        </p:blipFill>
        <p:spPr>
          <a:xfrm>
            <a:off x="6070575" y="4223825"/>
            <a:ext cx="2623417" cy="779250"/>
          </a:xfrm>
          <a:prstGeom prst="rect">
            <a:avLst/>
          </a:prstGeom>
          <a:noFill/>
          <a:ln>
            <a:noFill/>
          </a:ln>
        </p:spPr>
      </p:pic>
      <p:pic>
        <p:nvPicPr>
          <p:cNvPr id="374" name="Google Shape;374;p50"/>
          <p:cNvPicPr preferRelativeResize="0"/>
          <p:nvPr/>
        </p:nvPicPr>
        <p:blipFill>
          <a:blip r:embed="rId5">
            <a:alphaModFix/>
          </a:blip>
          <a:stretch>
            <a:fillRect/>
          </a:stretch>
        </p:blipFill>
        <p:spPr>
          <a:xfrm>
            <a:off x="471901" y="4249138"/>
            <a:ext cx="2066990" cy="728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Source Software</a:t>
            </a:r>
            <a:endParaRPr/>
          </a:p>
        </p:txBody>
      </p:sp>
      <p:sp>
        <p:nvSpPr>
          <p:cNvPr id="79" name="Google Shape;79;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1155CC"/>
                </a:solidFill>
              </a:rPr>
              <a:t>What is open source software?</a:t>
            </a:r>
            <a:endParaRPr b="1" sz="3000">
              <a:solidFill>
                <a:srgbClr val="1155CC"/>
              </a:solidFill>
              <a:highlight>
                <a:srgbClr val="FFFFFF"/>
              </a:highlight>
              <a:latin typeface="Calibri"/>
              <a:ea typeface="Calibri"/>
              <a:cs typeface="Calibri"/>
              <a:sym typeface="Calibri"/>
            </a:endParaRPr>
          </a:p>
          <a:p>
            <a:pPr indent="0" lvl="0" marL="0" rtl="0" algn="l">
              <a:spcBef>
                <a:spcPts val="1600"/>
              </a:spcBef>
              <a:spcAft>
                <a:spcPts val="1600"/>
              </a:spcAft>
              <a:buNone/>
            </a:pPr>
            <a:r>
              <a:t/>
            </a:r>
            <a:endParaRPr/>
          </a:p>
        </p:txBody>
      </p:sp>
      <p:sp>
        <p:nvSpPr>
          <p:cNvPr id="80" name="Google Shape;80;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1155CC"/>
                </a:solidFill>
              </a:rPr>
              <a:t>What is open source software?</a:t>
            </a:r>
            <a:endParaRPr b="1" sz="3000">
              <a:solidFill>
                <a:srgbClr val="1155CC"/>
              </a:solidFill>
              <a:highlight>
                <a:srgbClr val="FFFFFF"/>
              </a:highlight>
              <a:latin typeface="Calibri"/>
              <a:ea typeface="Calibri"/>
              <a:cs typeface="Calibri"/>
              <a:sym typeface="Calibri"/>
            </a:endParaRPr>
          </a:p>
          <a:p>
            <a:pPr indent="0" lvl="0" marL="0" rtl="0" algn="l">
              <a:spcBef>
                <a:spcPts val="1600"/>
              </a:spcBef>
              <a:spcAft>
                <a:spcPts val="0"/>
              </a:spcAft>
              <a:buNone/>
            </a:pPr>
            <a:r>
              <a:rPr lang="en">
                <a:solidFill>
                  <a:srgbClr val="000000"/>
                </a:solidFill>
                <a:highlight>
                  <a:srgbClr val="FFFFFF"/>
                </a:highlight>
              </a:rPr>
              <a:t>Computer software where the source code is made freely available by those who have (and keep) the copyright. </a:t>
            </a:r>
            <a:endParaRPr>
              <a:solidFill>
                <a:srgbClr val="000000"/>
              </a:solidFill>
              <a:highlight>
                <a:srgbClr val="FFFFFF"/>
              </a:highlight>
            </a:endParaRPr>
          </a:p>
          <a:p>
            <a:pPr indent="0" lvl="0" marL="0" rtl="0" algn="l">
              <a:spcBef>
                <a:spcPts val="1200"/>
              </a:spcBef>
              <a:spcAft>
                <a:spcPts val="1600"/>
              </a:spcAft>
              <a:buNone/>
            </a:pPr>
            <a:r>
              <a:t/>
            </a:r>
            <a:endParaRPr/>
          </a:p>
        </p:txBody>
      </p:sp>
      <p:sp>
        <p:nvSpPr>
          <p:cNvPr id="81" name="Google Shape;81;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1155CC"/>
                </a:solidFill>
              </a:rPr>
              <a:t>What is open source software?</a:t>
            </a:r>
            <a:endParaRPr b="1" sz="3000">
              <a:solidFill>
                <a:srgbClr val="1155CC"/>
              </a:solidFill>
              <a:highlight>
                <a:srgbClr val="FFFFFF"/>
              </a:highlight>
              <a:latin typeface="Calibri"/>
              <a:ea typeface="Calibri"/>
              <a:cs typeface="Calibri"/>
              <a:sym typeface="Calibri"/>
            </a:endParaRPr>
          </a:p>
          <a:p>
            <a:pPr indent="0" lvl="0" marL="0" rtl="0" algn="l">
              <a:spcBef>
                <a:spcPts val="1600"/>
              </a:spcBef>
              <a:spcAft>
                <a:spcPts val="0"/>
              </a:spcAft>
              <a:buNone/>
            </a:pPr>
            <a:r>
              <a:rPr lang="en">
                <a:solidFill>
                  <a:srgbClr val="000000"/>
                </a:solidFill>
                <a:highlight>
                  <a:srgbClr val="FFFFFF"/>
                </a:highlight>
              </a:rPr>
              <a:t>Computer software where the </a:t>
            </a:r>
            <a:r>
              <a:rPr lang="en">
                <a:solidFill>
                  <a:schemeClr val="accent5"/>
                </a:solidFill>
                <a:highlight>
                  <a:srgbClr val="FFFFFF"/>
                </a:highlight>
              </a:rPr>
              <a:t>source code</a:t>
            </a:r>
            <a:r>
              <a:rPr lang="en">
                <a:solidFill>
                  <a:schemeClr val="lt2"/>
                </a:solidFill>
                <a:highlight>
                  <a:srgbClr val="FFFFFF"/>
                </a:highlight>
              </a:rPr>
              <a:t> </a:t>
            </a:r>
            <a:r>
              <a:rPr lang="en">
                <a:solidFill>
                  <a:srgbClr val="000000"/>
                </a:solidFill>
                <a:highlight>
                  <a:srgbClr val="FFFFFF"/>
                </a:highlight>
              </a:rPr>
              <a:t>is made freely available by those who have (and keep) the copyright. </a:t>
            </a:r>
            <a:endParaRPr>
              <a:solidFill>
                <a:srgbClr val="000000"/>
              </a:solidFill>
              <a:highlight>
                <a:srgbClr val="FFFFFF"/>
              </a:highlight>
            </a:endParaRPr>
          </a:p>
          <a:p>
            <a:pPr indent="0" lvl="0" marL="0" rtl="0" algn="l">
              <a:spcBef>
                <a:spcPts val="12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1000"/>
                                        <p:tgtEl>
                                          <p:spTgt spid="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000"/>
                                        <p:tgtEl>
                                          <p:spTgt spid="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Source Software</a:t>
            </a:r>
            <a:endParaRPr/>
          </a:p>
        </p:txBody>
      </p:sp>
      <p:sp>
        <p:nvSpPr>
          <p:cNvPr id="87" name="Google Shape;87;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1155CC"/>
                </a:solidFill>
              </a:rPr>
              <a:t>What is open source software?</a:t>
            </a:r>
            <a:endParaRPr b="1" sz="3000">
              <a:solidFill>
                <a:srgbClr val="1155CC"/>
              </a:solidFill>
              <a:highlight>
                <a:srgbClr val="FFFFFF"/>
              </a:highlight>
              <a:latin typeface="Calibri"/>
              <a:ea typeface="Calibri"/>
              <a:cs typeface="Calibri"/>
              <a:sym typeface="Calibri"/>
            </a:endParaRPr>
          </a:p>
          <a:p>
            <a:pPr indent="0" lvl="0" marL="0" rtl="0" algn="l">
              <a:spcBef>
                <a:spcPts val="1600"/>
              </a:spcBef>
              <a:spcAft>
                <a:spcPts val="1600"/>
              </a:spcAft>
              <a:buNone/>
            </a:pPr>
            <a:r>
              <a:t/>
            </a:r>
            <a:endParaRPr/>
          </a:p>
        </p:txBody>
      </p:sp>
      <p:sp>
        <p:nvSpPr>
          <p:cNvPr id="88" name="Google Shape;88;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1155CC"/>
                </a:solidFill>
              </a:rPr>
              <a:t>What is open source software?</a:t>
            </a:r>
            <a:endParaRPr b="1" sz="3000">
              <a:solidFill>
                <a:srgbClr val="1155CC"/>
              </a:solidFill>
              <a:highlight>
                <a:srgbClr val="FFFFFF"/>
              </a:highlight>
              <a:latin typeface="Calibri"/>
              <a:ea typeface="Calibri"/>
              <a:cs typeface="Calibri"/>
              <a:sym typeface="Calibri"/>
            </a:endParaRPr>
          </a:p>
          <a:p>
            <a:pPr indent="0" lvl="0" marL="0" rtl="0" algn="l">
              <a:spcBef>
                <a:spcPts val="1600"/>
              </a:spcBef>
              <a:spcAft>
                <a:spcPts val="0"/>
              </a:spcAft>
              <a:buNone/>
            </a:pPr>
            <a:r>
              <a:rPr lang="en">
                <a:solidFill>
                  <a:srgbClr val="000000"/>
                </a:solidFill>
                <a:highlight>
                  <a:srgbClr val="FFFFFF"/>
                </a:highlight>
              </a:rPr>
              <a:t>Computer software where the source code is made freely available by those who have (and keep) the copyright. </a:t>
            </a:r>
            <a:endParaRPr>
              <a:solidFill>
                <a:srgbClr val="000000"/>
              </a:solidFill>
              <a:highlight>
                <a:srgbClr val="FFFFFF"/>
              </a:highlight>
            </a:endParaRPr>
          </a:p>
          <a:p>
            <a:pPr indent="0" lvl="0" marL="0" rtl="0" algn="l">
              <a:spcBef>
                <a:spcPts val="1200"/>
              </a:spcBef>
              <a:spcAft>
                <a:spcPts val="1600"/>
              </a:spcAft>
              <a:buNone/>
            </a:pPr>
            <a:r>
              <a:t/>
            </a:r>
            <a:endParaRPr/>
          </a:p>
        </p:txBody>
      </p:sp>
      <p:sp>
        <p:nvSpPr>
          <p:cNvPr id="89" name="Google Shape;89;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1155CC"/>
                </a:solidFill>
              </a:rPr>
              <a:t>What is open source software?</a:t>
            </a:r>
            <a:endParaRPr b="1" sz="3000">
              <a:solidFill>
                <a:srgbClr val="1155CC"/>
              </a:solidFill>
              <a:highlight>
                <a:srgbClr val="FFFFFF"/>
              </a:highlight>
              <a:latin typeface="Calibri"/>
              <a:ea typeface="Calibri"/>
              <a:cs typeface="Calibri"/>
              <a:sym typeface="Calibri"/>
            </a:endParaRPr>
          </a:p>
          <a:p>
            <a:pPr indent="0" lvl="0" marL="0" rtl="0" algn="l">
              <a:spcBef>
                <a:spcPts val="1600"/>
              </a:spcBef>
              <a:spcAft>
                <a:spcPts val="0"/>
              </a:spcAft>
              <a:buNone/>
            </a:pPr>
            <a:r>
              <a:rPr lang="en">
                <a:solidFill>
                  <a:srgbClr val="000000"/>
                </a:solidFill>
                <a:highlight>
                  <a:srgbClr val="FFFFFF"/>
                </a:highlight>
              </a:rPr>
              <a:t>Computer software where the </a:t>
            </a:r>
            <a:r>
              <a:rPr lang="en">
                <a:solidFill>
                  <a:schemeClr val="accent5"/>
                </a:solidFill>
                <a:highlight>
                  <a:srgbClr val="FFFFFF"/>
                </a:highlight>
              </a:rPr>
              <a:t>source code</a:t>
            </a:r>
            <a:r>
              <a:rPr lang="en">
                <a:solidFill>
                  <a:schemeClr val="lt2"/>
                </a:solidFill>
                <a:highlight>
                  <a:srgbClr val="FFFFFF"/>
                </a:highlight>
              </a:rPr>
              <a:t> </a:t>
            </a:r>
            <a:r>
              <a:rPr lang="en">
                <a:solidFill>
                  <a:srgbClr val="000000"/>
                </a:solidFill>
                <a:highlight>
                  <a:srgbClr val="FFFFFF"/>
                </a:highlight>
              </a:rPr>
              <a:t>is made freely available by those who have (and keep) the copyright. </a:t>
            </a:r>
            <a:endParaRPr>
              <a:solidFill>
                <a:srgbClr val="000000"/>
              </a:solidFill>
              <a:highlight>
                <a:srgbClr val="FFFFFF"/>
              </a:highlight>
            </a:endParaRPr>
          </a:p>
          <a:p>
            <a:pPr indent="0" lvl="0" marL="0" rtl="0" algn="l">
              <a:spcBef>
                <a:spcPts val="1200"/>
              </a:spcBef>
              <a:spcAft>
                <a:spcPts val="1600"/>
              </a:spcAft>
              <a:buNone/>
            </a:pPr>
            <a:r>
              <a:t/>
            </a:r>
            <a:endParaRPr/>
          </a:p>
        </p:txBody>
      </p:sp>
      <p:graphicFrame>
        <p:nvGraphicFramePr>
          <p:cNvPr id="90" name="Google Shape;90;p17"/>
          <p:cNvGraphicFramePr/>
          <p:nvPr/>
        </p:nvGraphicFramePr>
        <p:xfrm>
          <a:off x="4602025" y="2873275"/>
          <a:ext cx="3000000" cy="3000000"/>
        </p:xfrm>
        <a:graphic>
          <a:graphicData uri="http://schemas.openxmlformats.org/drawingml/2006/table">
            <a:tbl>
              <a:tblPr>
                <a:noFill/>
                <a:tableStyleId>{91FBD01D-ED80-4374-88FA-B1E1AD04C89C}</a:tableStyleId>
              </a:tblPr>
              <a:tblGrid>
                <a:gridCol w="2263175"/>
                <a:gridCol w="2278800"/>
              </a:tblGrid>
              <a:tr h="393475">
                <a:tc>
                  <a:txBody>
                    <a:bodyPr/>
                    <a:lstStyle/>
                    <a:p>
                      <a:pPr indent="0" lvl="0" marL="0" rtl="0" algn="ctr">
                        <a:lnSpc>
                          <a:spcPct val="100000"/>
                        </a:lnSpc>
                        <a:spcBef>
                          <a:spcPts val="0"/>
                        </a:spcBef>
                        <a:spcAft>
                          <a:spcPts val="0"/>
                        </a:spcAft>
                        <a:buNone/>
                      </a:pPr>
                      <a:r>
                        <a:rPr b="1" lang="en" sz="950">
                          <a:latin typeface="Verdana"/>
                          <a:ea typeface="Verdana"/>
                          <a:cs typeface="Verdana"/>
                          <a:sym typeface="Verdana"/>
                        </a:rPr>
                        <a:t>Source Code</a:t>
                      </a:r>
                      <a:endParaRPr b="1" sz="950">
                        <a:latin typeface="Verdana"/>
                        <a:ea typeface="Verdana"/>
                        <a:cs typeface="Verdana"/>
                        <a:sym typeface="Verdana"/>
                      </a:endParaRPr>
                    </a:p>
                  </a:txBody>
                  <a:tcPr marT="133350" marB="133350" marR="133350" marL="13335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 sz="950">
                          <a:latin typeface="Verdana"/>
                          <a:ea typeface="Verdana"/>
                          <a:cs typeface="Verdana"/>
                          <a:sym typeface="Verdana"/>
                        </a:rPr>
                        <a:t>Executable Code</a:t>
                      </a:r>
                      <a:endParaRPr b="1" sz="950">
                        <a:latin typeface="Verdana"/>
                        <a:ea typeface="Verdana"/>
                        <a:cs typeface="Verdana"/>
                        <a:sym typeface="Verdana"/>
                      </a:endParaRPr>
                    </a:p>
                  </a:txBody>
                  <a:tcPr marT="133350" marB="133350" marR="133350" marL="13335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r h="393475">
                <a:tc>
                  <a:txBody>
                    <a:bodyPr/>
                    <a:lstStyle/>
                    <a:p>
                      <a:pPr indent="0" lvl="0" marL="0" rtl="0" algn="ctr">
                        <a:lnSpc>
                          <a:spcPct val="100000"/>
                        </a:lnSpc>
                        <a:spcBef>
                          <a:spcPts val="0"/>
                        </a:spcBef>
                        <a:spcAft>
                          <a:spcPts val="0"/>
                        </a:spcAft>
                        <a:buNone/>
                      </a:pPr>
                      <a:r>
                        <a:rPr lang="en" sz="950">
                          <a:latin typeface="Verdana"/>
                          <a:ea typeface="Verdana"/>
                          <a:cs typeface="Verdana"/>
                          <a:sym typeface="Verdana"/>
                        </a:rPr>
                        <a:t>Created by the programmer.</a:t>
                      </a:r>
                      <a:endParaRPr sz="950">
                        <a:latin typeface="Verdana"/>
                        <a:ea typeface="Verdana"/>
                        <a:cs typeface="Verdana"/>
                        <a:sym typeface="Verdana"/>
                      </a:endParaRPr>
                    </a:p>
                  </a:txBody>
                  <a:tcPr marT="133350" marB="133350" marR="133350" marL="13335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50">
                          <a:latin typeface="Verdana"/>
                          <a:ea typeface="Verdana"/>
                          <a:cs typeface="Verdana"/>
                          <a:sym typeface="Verdana"/>
                        </a:rPr>
                        <a:t>Created by the Compiler.</a:t>
                      </a:r>
                      <a:endParaRPr sz="950">
                        <a:latin typeface="Verdana"/>
                        <a:ea typeface="Verdana"/>
                        <a:cs typeface="Verdana"/>
                        <a:sym typeface="Verdana"/>
                      </a:endParaRPr>
                    </a:p>
                  </a:txBody>
                  <a:tcPr marT="133350" marB="133350" marR="133350" marL="13335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r h="530725">
                <a:tc>
                  <a:txBody>
                    <a:bodyPr/>
                    <a:lstStyle/>
                    <a:p>
                      <a:pPr indent="0" lvl="0" marL="0" rtl="0" algn="ctr">
                        <a:lnSpc>
                          <a:spcPct val="100000"/>
                        </a:lnSpc>
                        <a:spcBef>
                          <a:spcPts val="0"/>
                        </a:spcBef>
                        <a:spcAft>
                          <a:spcPts val="0"/>
                        </a:spcAft>
                        <a:buNone/>
                      </a:pPr>
                      <a:r>
                        <a:rPr lang="en" sz="950">
                          <a:latin typeface="Verdana"/>
                          <a:ea typeface="Verdana"/>
                          <a:cs typeface="Verdana"/>
                          <a:sym typeface="Verdana"/>
                        </a:rPr>
                        <a:t>Text rich document.</a:t>
                      </a:r>
                      <a:endParaRPr sz="950">
                        <a:latin typeface="Verdana"/>
                        <a:ea typeface="Verdana"/>
                        <a:cs typeface="Verdana"/>
                        <a:sym typeface="Verdana"/>
                      </a:endParaRPr>
                    </a:p>
                  </a:txBody>
                  <a:tcPr marT="133350" marB="133350" marR="133350" marL="13335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50">
                          <a:latin typeface="Verdana"/>
                          <a:ea typeface="Verdana"/>
                          <a:cs typeface="Verdana"/>
                          <a:sym typeface="Verdana"/>
                        </a:rPr>
                        <a:t>Series of binary digits.</a:t>
                      </a:r>
                      <a:endParaRPr sz="950">
                        <a:latin typeface="Verdana"/>
                        <a:ea typeface="Verdana"/>
                        <a:cs typeface="Verdana"/>
                        <a:sym typeface="Verdana"/>
                      </a:endParaRPr>
                    </a:p>
                  </a:txBody>
                  <a:tcPr marT="133350" marB="133350" marR="133350" marL="13335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r h="393475">
                <a:tc>
                  <a:txBody>
                    <a:bodyPr/>
                    <a:lstStyle/>
                    <a:p>
                      <a:pPr indent="0" lvl="0" marL="0" rtl="0" algn="ctr">
                        <a:lnSpc>
                          <a:spcPct val="100000"/>
                        </a:lnSpc>
                        <a:spcBef>
                          <a:spcPts val="0"/>
                        </a:spcBef>
                        <a:spcAft>
                          <a:spcPts val="0"/>
                        </a:spcAft>
                        <a:buNone/>
                      </a:pPr>
                      <a:r>
                        <a:rPr lang="en" sz="950">
                          <a:latin typeface="Verdana"/>
                          <a:ea typeface="Verdana"/>
                          <a:cs typeface="Verdana"/>
                          <a:sym typeface="Verdana"/>
                        </a:rPr>
                        <a:t>Human Readable.</a:t>
                      </a:r>
                      <a:endParaRPr sz="950">
                        <a:latin typeface="Verdana"/>
                        <a:ea typeface="Verdana"/>
                        <a:cs typeface="Verdana"/>
                        <a:sym typeface="Verdana"/>
                      </a:endParaRPr>
                    </a:p>
                  </a:txBody>
                  <a:tcPr marT="133350" marB="133350" marR="133350" marL="13335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50">
                          <a:latin typeface="Verdana"/>
                          <a:ea typeface="Verdana"/>
                          <a:cs typeface="Verdana"/>
                          <a:sym typeface="Verdana"/>
                        </a:rPr>
                        <a:t>Machine Readable.</a:t>
                      </a:r>
                      <a:endParaRPr sz="950">
                        <a:latin typeface="Verdana"/>
                        <a:ea typeface="Verdana"/>
                        <a:cs typeface="Verdana"/>
                        <a:sym typeface="Verdana"/>
                      </a:endParaRPr>
                    </a:p>
                  </a:txBody>
                  <a:tcPr marT="133350" marB="133350" marR="133350" marL="13335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r h="393475">
                <a:tc>
                  <a:txBody>
                    <a:bodyPr/>
                    <a:lstStyle/>
                    <a:p>
                      <a:pPr indent="0" lvl="0" marL="0" rtl="0" algn="ctr">
                        <a:lnSpc>
                          <a:spcPct val="100000"/>
                        </a:lnSpc>
                        <a:spcBef>
                          <a:spcPts val="0"/>
                        </a:spcBef>
                        <a:spcAft>
                          <a:spcPts val="0"/>
                        </a:spcAft>
                        <a:buNone/>
                      </a:pPr>
                      <a:r>
                        <a:rPr lang="en" sz="950">
                          <a:latin typeface="Verdana"/>
                          <a:ea typeface="Verdana"/>
                          <a:cs typeface="Verdana"/>
                          <a:sym typeface="Verdana"/>
                        </a:rPr>
                        <a:t>Not system specific.</a:t>
                      </a:r>
                      <a:endParaRPr sz="950">
                        <a:latin typeface="Verdana"/>
                        <a:ea typeface="Verdana"/>
                        <a:cs typeface="Verdana"/>
                        <a:sym typeface="Verdana"/>
                      </a:endParaRPr>
                    </a:p>
                  </a:txBody>
                  <a:tcPr marT="133350" marB="133350" marR="133350" marL="13335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50">
                          <a:latin typeface="Verdana"/>
                          <a:ea typeface="Verdana"/>
                          <a:cs typeface="Verdana"/>
                          <a:sym typeface="Verdana"/>
                        </a:rPr>
                        <a:t>System specific.</a:t>
                      </a:r>
                      <a:endParaRPr sz="950">
                        <a:latin typeface="Verdana"/>
                        <a:ea typeface="Verdana"/>
                        <a:cs typeface="Verdana"/>
                        <a:sym typeface="Verdana"/>
                      </a:endParaRPr>
                    </a:p>
                  </a:txBody>
                  <a:tcPr marT="133350" marB="133350" marR="133350" marL="13335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bl>
          </a:graphicData>
        </a:graphic>
      </p:graphicFrame>
      <p:grpSp>
        <p:nvGrpSpPr>
          <p:cNvPr id="91" name="Google Shape;91;p17"/>
          <p:cNvGrpSpPr/>
          <p:nvPr/>
        </p:nvGrpSpPr>
        <p:grpSpPr>
          <a:xfrm>
            <a:off x="441372" y="3130501"/>
            <a:ext cx="1082672" cy="1048520"/>
            <a:chOff x="3343180" y="2606621"/>
            <a:chExt cx="685800" cy="685800"/>
          </a:xfrm>
        </p:grpSpPr>
        <p:pic>
          <p:nvPicPr>
            <p:cNvPr descr="Paper" id="92" name="Google Shape;92;p17"/>
            <p:cNvPicPr preferRelativeResize="0"/>
            <p:nvPr/>
          </p:nvPicPr>
          <p:blipFill rotWithShape="1">
            <a:blip r:embed="rId3">
              <a:alphaModFix/>
            </a:blip>
            <a:srcRect b="0" l="0" r="0" t="0"/>
            <a:stretch/>
          </p:blipFill>
          <p:spPr>
            <a:xfrm>
              <a:off x="3343180" y="2606621"/>
              <a:ext cx="685800" cy="685800"/>
            </a:xfrm>
            <a:prstGeom prst="rect">
              <a:avLst/>
            </a:prstGeom>
            <a:noFill/>
            <a:ln>
              <a:noFill/>
            </a:ln>
          </p:spPr>
        </p:pic>
        <p:pic>
          <p:nvPicPr>
            <p:cNvPr descr="Icon&#10;&#10;Description automatically generated" id="93" name="Google Shape;93;p17"/>
            <p:cNvPicPr preferRelativeResize="0"/>
            <p:nvPr/>
          </p:nvPicPr>
          <p:blipFill rotWithShape="1">
            <a:blip r:embed="rId4">
              <a:alphaModFix/>
            </a:blip>
            <a:srcRect b="0" l="0" r="0" t="0"/>
            <a:stretch/>
          </p:blipFill>
          <p:spPr>
            <a:xfrm>
              <a:off x="3534687" y="2852302"/>
              <a:ext cx="302784" cy="302314"/>
            </a:xfrm>
            <a:prstGeom prst="rect">
              <a:avLst/>
            </a:prstGeom>
            <a:noFill/>
            <a:ln>
              <a:noFill/>
            </a:ln>
          </p:spPr>
        </p:pic>
      </p:grpSp>
      <p:grpSp>
        <p:nvGrpSpPr>
          <p:cNvPr id="94" name="Google Shape;94;p17"/>
          <p:cNvGrpSpPr/>
          <p:nvPr/>
        </p:nvGrpSpPr>
        <p:grpSpPr>
          <a:xfrm>
            <a:off x="3149039" y="3130500"/>
            <a:ext cx="1082672" cy="1048520"/>
            <a:chOff x="4229100" y="2263720"/>
            <a:chExt cx="685800" cy="685800"/>
          </a:xfrm>
        </p:grpSpPr>
        <p:pic>
          <p:nvPicPr>
            <p:cNvPr descr="Binary" id="95" name="Google Shape;95;p17"/>
            <p:cNvPicPr preferRelativeResize="0"/>
            <p:nvPr/>
          </p:nvPicPr>
          <p:blipFill rotWithShape="1">
            <a:blip r:embed="rId5">
              <a:alphaModFix/>
            </a:blip>
            <a:srcRect b="0" l="0" r="0" t="0"/>
            <a:stretch/>
          </p:blipFill>
          <p:spPr>
            <a:xfrm>
              <a:off x="4402265" y="2506763"/>
              <a:ext cx="368181" cy="368181"/>
            </a:xfrm>
            <a:prstGeom prst="rect">
              <a:avLst/>
            </a:prstGeom>
            <a:noFill/>
            <a:ln>
              <a:noFill/>
            </a:ln>
          </p:spPr>
        </p:pic>
        <p:pic>
          <p:nvPicPr>
            <p:cNvPr descr="Paper" id="96" name="Google Shape;96;p17"/>
            <p:cNvPicPr preferRelativeResize="0"/>
            <p:nvPr/>
          </p:nvPicPr>
          <p:blipFill rotWithShape="1">
            <a:blip r:embed="rId3">
              <a:alphaModFix/>
            </a:blip>
            <a:srcRect b="0" l="0" r="0" t="0"/>
            <a:stretch/>
          </p:blipFill>
          <p:spPr>
            <a:xfrm>
              <a:off x="4229100" y="2263720"/>
              <a:ext cx="685800" cy="685800"/>
            </a:xfrm>
            <a:prstGeom prst="rect">
              <a:avLst/>
            </a:prstGeom>
            <a:noFill/>
            <a:ln>
              <a:noFill/>
            </a:ln>
          </p:spPr>
        </p:pic>
      </p:grpSp>
      <p:pic>
        <p:nvPicPr>
          <p:cNvPr descr="Gears" id="97" name="Google Shape;97;p17"/>
          <p:cNvPicPr preferRelativeResize="0"/>
          <p:nvPr/>
        </p:nvPicPr>
        <p:blipFill rotWithShape="1">
          <a:blip r:embed="rId6">
            <a:alphaModFix/>
          </a:blip>
          <a:srcRect b="0" l="0" r="0" t="0"/>
          <a:stretch/>
        </p:blipFill>
        <p:spPr>
          <a:xfrm>
            <a:off x="1993645" y="3311867"/>
            <a:ext cx="685800" cy="685800"/>
          </a:xfrm>
          <a:prstGeom prst="rect">
            <a:avLst/>
          </a:prstGeom>
          <a:noFill/>
          <a:ln>
            <a:noFill/>
          </a:ln>
        </p:spPr>
      </p:pic>
      <p:cxnSp>
        <p:nvCxnSpPr>
          <p:cNvPr id="98" name="Google Shape;98;p17"/>
          <p:cNvCxnSpPr>
            <a:stCxn id="92" idx="3"/>
            <a:endCxn id="97" idx="1"/>
          </p:cNvCxnSpPr>
          <p:nvPr/>
        </p:nvCxnSpPr>
        <p:spPr>
          <a:xfrm>
            <a:off x="1524045" y="3654761"/>
            <a:ext cx="469500" cy="0"/>
          </a:xfrm>
          <a:prstGeom prst="straightConnector1">
            <a:avLst/>
          </a:prstGeom>
          <a:noFill/>
          <a:ln cap="flat" cmpd="sng" w="9525">
            <a:solidFill>
              <a:schemeClr val="accent5"/>
            </a:solidFill>
            <a:prstDash val="solid"/>
            <a:round/>
            <a:headEnd len="med" w="med" type="none"/>
            <a:tailEnd len="med" w="med" type="triangle"/>
          </a:ln>
        </p:spPr>
      </p:cxnSp>
      <p:cxnSp>
        <p:nvCxnSpPr>
          <p:cNvPr id="99" name="Google Shape;99;p17"/>
          <p:cNvCxnSpPr>
            <a:stCxn id="97" idx="3"/>
            <a:endCxn id="96" idx="1"/>
          </p:cNvCxnSpPr>
          <p:nvPr/>
        </p:nvCxnSpPr>
        <p:spPr>
          <a:xfrm>
            <a:off x="2679445" y="3654767"/>
            <a:ext cx="469500" cy="0"/>
          </a:xfrm>
          <a:prstGeom prst="straightConnector1">
            <a:avLst/>
          </a:prstGeom>
          <a:noFill/>
          <a:ln cap="flat" cmpd="sng" w="9525">
            <a:solidFill>
              <a:schemeClr val="accent5"/>
            </a:solidFill>
            <a:prstDash val="solid"/>
            <a:round/>
            <a:headEnd len="med" w="med" type="none"/>
            <a:tailEnd len="med" w="med" type="triangle"/>
          </a:ln>
        </p:spPr>
      </p:cxnSp>
      <p:sp>
        <p:nvSpPr>
          <p:cNvPr id="100" name="Google Shape;100;p17"/>
          <p:cNvSpPr txBox="1"/>
          <p:nvPr/>
        </p:nvSpPr>
        <p:spPr>
          <a:xfrm>
            <a:off x="441475" y="4118425"/>
            <a:ext cx="10827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Proxima Nova"/>
                <a:ea typeface="Proxima Nova"/>
                <a:cs typeface="Proxima Nova"/>
                <a:sym typeface="Proxima Nova"/>
              </a:rPr>
              <a:t>source </a:t>
            </a:r>
            <a:endParaRPr sz="1100">
              <a:latin typeface="Proxima Nova"/>
              <a:ea typeface="Proxima Nova"/>
              <a:cs typeface="Proxima Nova"/>
              <a:sym typeface="Proxima Nova"/>
            </a:endParaRPr>
          </a:p>
          <a:p>
            <a:pPr indent="0" lvl="0" marL="0" rtl="0" algn="ctr">
              <a:spcBef>
                <a:spcPts val="0"/>
              </a:spcBef>
              <a:spcAft>
                <a:spcPts val="0"/>
              </a:spcAft>
              <a:buNone/>
            </a:pPr>
            <a:r>
              <a:rPr lang="en" sz="1100">
                <a:latin typeface="Proxima Nova"/>
                <a:ea typeface="Proxima Nova"/>
                <a:cs typeface="Proxima Nova"/>
                <a:sym typeface="Proxima Nova"/>
              </a:rPr>
              <a:t>code</a:t>
            </a:r>
            <a:endParaRPr sz="1100">
              <a:latin typeface="Proxima Nova"/>
              <a:ea typeface="Proxima Nova"/>
              <a:cs typeface="Proxima Nova"/>
              <a:sym typeface="Proxima Nova"/>
            </a:endParaRPr>
          </a:p>
        </p:txBody>
      </p:sp>
      <p:sp>
        <p:nvSpPr>
          <p:cNvPr id="101" name="Google Shape;101;p17"/>
          <p:cNvSpPr txBox="1"/>
          <p:nvPr/>
        </p:nvSpPr>
        <p:spPr>
          <a:xfrm>
            <a:off x="3149025" y="4118425"/>
            <a:ext cx="10827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Proxima Nova"/>
                <a:ea typeface="Proxima Nova"/>
                <a:cs typeface="Proxima Nova"/>
                <a:sym typeface="Proxima Nova"/>
              </a:rPr>
              <a:t>executable code</a:t>
            </a:r>
            <a:endParaRPr sz="1100">
              <a:latin typeface="Proxima Nova"/>
              <a:ea typeface="Proxima Nova"/>
              <a:cs typeface="Proxima Nova"/>
              <a:sym typeface="Proxima Nova"/>
            </a:endParaRPr>
          </a:p>
        </p:txBody>
      </p:sp>
      <p:sp>
        <p:nvSpPr>
          <p:cNvPr id="102" name="Google Shape;102;p17"/>
          <p:cNvSpPr txBox="1"/>
          <p:nvPr/>
        </p:nvSpPr>
        <p:spPr>
          <a:xfrm>
            <a:off x="1795250" y="4194625"/>
            <a:ext cx="10827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Proxima Nova"/>
                <a:ea typeface="Proxima Nova"/>
                <a:cs typeface="Proxima Nova"/>
                <a:sym typeface="Proxima Nova"/>
              </a:rPr>
              <a:t>compiler</a:t>
            </a:r>
            <a:endParaRPr sz="1100">
              <a:latin typeface="Proxima Nova"/>
              <a:ea typeface="Proxima Nova"/>
              <a:cs typeface="Proxima Nova"/>
              <a:sym typeface="Proxima Nova"/>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Source Software</a:t>
            </a:r>
            <a:endParaRPr/>
          </a:p>
        </p:txBody>
      </p:sp>
      <p:sp>
        <p:nvSpPr>
          <p:cNvPr id="108" name="Google Shape;108;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1155CC"/>
                </a:solidFill>
              </a:rPr>
              <a:t>What is open source software?</a:t>
            </a:r>
            <a:endParaRPr b="1" sz="3000">
              <a:solidFill>
                <a:srgbClr val="1155CC"/>
              </a:solidFill>
              <a:highlight>
                <a:srgbClr val="FFFFFF"/>
              </a:highlight>
              <a:latin typeface="Calibri"/>
              <a:ea typeface="Calibri"/>
              <a:cs typeface="Calibri"/>
              <a:sym typeface="Calibri"/>
            </a:endParaRPr>
          </a:p>
          <a:p>
            <a:pPr indent="0" lvl="0" marL="0" rtl="0" algn="l">
              <a:spcBef>
                <a:spcPts val="1600"/>
              </a:spcBef>
              <a:spcAft>
                <a:spcPts val="0"/>
              </a:spcAft>
              <a:buNone/>
            </a:pPr>
            <a:r>
              <a:rPr lang="en">
                <a:solidFill>
                  <a:srgbClr val="000000"/>
                </a:solidFill>
                <a:highlight>
                  <a:srgbClr val="FFFFFF"/>
                </a:highlight>
              </a:rPr>
              <a:t>Computer software where the source code is made </a:t>
            </a:r>
            <a:r>
              <a:rPr lang="en">
                <a:solidFill>
                  <a:schemeClr val="accent5"/>
                </a:solidFill>
                <a:highlight>
                  <a:srgbClr val="FFFFFF"/>
                </a:highlight>
              </a:rPr>
              <a:t>freely available</a:t>
            </a:r>
            <a:r>
              <a:rPr lang="en">
                <a:solidFill>
                  <a:srgbClr val="000000"/>
                </a:solidFill>
                <a:highlight>
                  <a:srgbClr val="FFFFFF"/>
                </a:highlight>
              </a:rPr>
              <a:t> by those who have (and keep) the copyright. </a:t>
            </a:r>
            <a:endParaRPr>
              <a:solidFill>
                <a:srgbClr val="000000"/>
              </a:solidFill>
              <a:highlight>
                <a:srgbClr val="FFFFFF"/>
              </a:highlight>
            </a:endParaRPr>
          </a:p>
          <a:p>
            <a:pPr indent="0" lvl="0" marL="0" rtl="0" algn="l">
              <a:spcBef>
                <a:spcPts val="1200"/>
              </a:spcBef>
              <a:spcAft>
                <a:spcPts val="1600"/>
              </a:spcAft>
              <a:buNone/>
            </a:pPr>
            <a:r>
              <a:t/>
            </a:r>
            <a:endParaRPr/>
          </a:p>
        </p:txBody>
      </p:sp>
      <p:sp>
        <p:nvSpPr>
          <p:cNvPr id="109" name="Google Shape;109;p18"/>
          <p:cNvSpPr txBox="1"/>
          <p:nvPr/>
        </p:nvSpPr>
        <p:spPr>
          <a:xfrm>
            <a:off x="311750" y="2400925"/>
            <a:ext cx="8520600" cy="2167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700">
              <a:solidFill>
                <a:srgbClr val="444444"/>
              </a:solidFill>
              <a:latin typeface="Proxima Nova"/>
              <a:ea typeface="Proxima Nova"/>
              <a:cs typeface="Proxima Nova"/>
              <a:sym typeface="Proxima Nova"/>
            </a:endParaRPr>
          </a:p>
          <a:p>
            <a:pPr indent="0" lvl="0" marL="457200" rtl="0" algn="l">
              <a:lnSpc>
                <a:spcPct val="115000"/>
              </a:lnSpc>
              <a:spcBef>
                <a:spcPts val="0"/>
              </a:spcBef>
              <a:spcAft>
                <a:spcPts val="0"/>
              </a:spcAft>
              <a:buNone/>
            </a:pPr>
            <a:r>
              <a:rPr lang="en" sz="1700">
                <a:solidFill>
                  <a:srgbClr val="444444"/>
                </a:solidFill>
                <a:latin typeface="Proxima Nova"/>
                <a:ea typeface="Proxima Nova"/>
                <a:cs typeface="Proxima Nova"/>
                <a:sym typeface="Proxima Nova"/>
              </a:rPr>
              <a:t>Free to:</a:t>
            </a:r>
            <a:endParaRPr sz="1700">
              <a:solidFill>
                <a:srgbClr val="444444"/>
              </a:solidFill>
              <a:latin typeface="Proxima Nova"/>
              <a:ea typeface="Proxima Nova"/>
              <a:cs typeface="Proxima Nova"/>
              <a:sym typeface="Proxima Nova"/>
            </a:endParaRPr>
          </a:p>
          <a:p>
            <a:pPr indent="-336550" lvl="0" marL="914400" rtl="0" algn="l">
              <a:lnSpc>
                <a:spcPct val="115000"/>
              </a:lnSpc>
              <a:spcBef>
                <a:spcPts val="1000"/>
              </a:spcBef>
              <a:spcAft>
                <a:spcPts val="0"/>
              </a:spcAft>
              <a:buClr>
                <a:srgbClr val="444444"/>
              </a:buClr>
              <a:buSzPts val="1700"/>
              <a:buFont typeface="Proxima Nova"/>
              <a:buChar char="❖"/>
            </a:pPr>
            <a:r>
              <a:rPr lang="en" sz="1700">
                <a:solidFill>
                  <a:srgbClr val="444444"/>
                </a:solidFill>
                <a:latin typeface="Proxima Nova"/>
                <a:ea typeface="Proxima Nova"/>
                <a:cs typeface="Proxima Nova"/>
                <a:sym typeface="Proxima Nova"/>
              </a:rPr>
              <a:t>Read</a:t>
            </a:r>
            <a:endParaRPr sz="1700">
              <a:solidFill>
                <a:srgbClr val="444444"/>
              </a:solidFill>
              <a:latin typeface="Proxima Nova"/>
              <a:ea typeface="Proxima Nova"/>
              <a:cs typeface="Proxima Nova"/>
              <a:sym typeface="Proxima Nova"/>
            </a:endParaRPr>
          </a:p>
          <a:p>
            <a:pPr indent="-336550" lvl="0" marL="914400" rtl="0" algn="l">
              <a:lnSpc>
                <a:spcPct val="115000"/>
              </a:lnSpc>
              <a:spcBef>
                <a:spcPts val="0"/>
              </a:spcBef>
              <a:spcAft>
                <a:spcPts val="0"/>
              </a:spcAft>
              <a:buClr>
                <a:srgbClr val="444444"/>
              </a:buClr>
              <a:buSzPts val="1700"/>
              <a:buFont typeface="Proxima Nova"/>
              <a:buChar char="❖"/>
            </a:pPr>
            <a:r>
              <a:rPr lang="en" sz="1700">
                <a:solidFill>
                  <a:srgbClr val="444444"/>
                </a:solidFill>
                <a:latin typeface="Proxima Nova"/>
                <a:ea typeface="Proxima Nova"/>
                <a:cs typeface="Proxima Nova"/>
                <a:sym typeface="Proxima Nova"/>
              </a:rPr>
              <a:t>Copy</a:t>
            </a:r>
            <a:endParaRPr sz="1700">
              <a:solidFill>
                <a:srgbClr val="444444"/>
              </a:solidFill>
              <a:latin typeface="Proxima Nova"/>
              <a:ea typeface="Proxima Nova"/>
              <a:cs typeface="Proxima Nova"/>
              <a:sym typeface="Proxima Nova"/>
            </a:endParaRPr>
          </a:p>
          <a:p>
            <a:pPr indent="-336550" lvl="0" marL="914400" rtl="0" algn="l">
              <a:lnSpc>
                <a:spcPct val="115000"/>
              </a:lnSpc>
              <a:spcBef>
                <a:spcPts val="0"/>
              </a:spcBef>
              <a:spcAft>
                <a:spcPts val="0"/>
              </a:spcAft>
              <a:buClr>
                <a:srgbClr val="444444"/>
              </a:buClr>
              <a:buSzPts val="1700"/>
              <a:buFont typeface="Proxima Nova"/>
              <a:buChar char="❖"/>
            </a:pPr>
            <a:r>
              <a:rPr lang="en" sz="1700">
                <a:solidFill>
                  <a:srgbClr val="444444"/>
                </a:solidFill>
                <a:latin typeface="Proxima Nova"/>
                <a:ea typeface="Proxima Nova"/>
                <a:cs typeface="Proxima Nova"/>
                <a:sym typeface="Proxima Nova"/>
              </a:rPr>
              <a:t>Reuse</a:t>
            </a:r>
            <a:endParaRPr sz="1700">
              <a:solidFill>
                <a:srgbClr val="444444"/>
              </a:solidFill>
              <a:latin typeface="Proxima Nova"/>
              <a:ea typeface="Proxima Nova"/>
              <a:cs typeface="Proxima Nova"/>
              <a:sym typeface="Proxima Nova"/>
            </a:endParaRPr>
          </a:p>
          <a:p>
            <a:pPr indent="-336550" lvl="0" marL="914400" rtl="0" algn="l">
              <a:lnSpc>
                <a:spcPct val="115000"/>
              </a:lnSpc>
              <a:spcBef>
                <a:spcPts val="0"/>
              </a:spcBef>
              <a:spcAft>
                <a:spcPts val="0"/>
              </a:spcAft>
              <a:buClr>
                <a:srgbClr val="444444"/>
              </a:buClr>
              <a:buSzPts val="1700"/>
              <a:buFont typeface="Proxima Nova"/>
              <a:buChar char="❖"/>
            </a:pPr>
            <a:r>
              <a:rPr lang="en" sz="1700">
                <a:solidFill>
                  <a:srgbClr val="444444"/>
                </a:solidFill>
                <a:latin typeface="Proxima Nova"/>
                <a:ea typeface="Proxima Nova"/>
                <a:cs typeface="Proxima Nova"/>
                <a:sym typeface="Proxima Nova"/>
              </a:rPr>
              <a:t>Modify</a:t>
            </a:r>
            <a:endParaRPr sz="1700">
              <a:solidFill>
                <a:srgbClr val="444444"/>
              </a:solidFill>
              <a:latin typeface="Proxima Nova"/>
              <a:ea typeface="Proxima Nova"/>
              <a:cs typeface="Proxima Nova"/>
              <a:sym typeface="Proxima Nova"/>
            </a:endParaRPr>
          </a:p>
          <a:p>
            <a:pPr indent="-336550" lvl="0" marL="914400" rtl="0" algn="l">
              <a:lnSpc>
                <a:spcPct val="115000"/>
              </a:lnSpc>
              <a:spcBef>
                <a:spcPts val="0"/>
              </a:spcBef>
              <a:spcAft>
                <a:spcPts val="0"/>
              </a:spcAft>
              <a:buClr>
                <a:srgbClr val="444444"/>
              </a:buClr>
              <a:buSzPts val="1700"/>
              <a:buFont typeface="Proxima Nova"/>
              <a:buChar char="❖"/>
            </a:pPr>
            <a:r>
              <a:rPr lang="en" sz="1700">
                <a:solidFill>
                  <a:srgbClr val="444444"/>
                </a:solidFill>
                <a:latin typeface="Proxima Nova"/>
                <a:ea typeface="Proxima Nova"/>
                <a:cs typeface="Proxima Nova"/>
                <a:sym typeface="Proxima Nova"/>
              </a:rPr>
              <a:t>Share </a:t>
            </a:r>
            <a:endParaRPr sz="1700">
              <a:solidFill>
                <a:srgbClr val="444444"/>
              </a:solidFill>
              <a:latin typeface="Proxima Nova"/>
              <a:ea typeface="Proxima Nova"/>
              <a:cs typeface="Proxima Nova"/>
              <a:sym typeface="Proxima Nova"/>
            </a:endParaRPr>
          </a:p>
        </p:txBody>
      </p:sp>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Source Software</a:t>
            </a:r>
            <a:endParaRPr/>
          </a:p>
        </p:txBody>
      </p:sp>
      <p:sp>
        <p:nvSpPr>
          <p:cNvPr id="115" name="Google Shape;115;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1155CC"/>
                </a:solidFill>
              </a:rPr>
              <a:t>What is open source software?</a:t>
            </a:r>
            <a:endParaRPr b="1" sz="3000">
              <a:solidFill>
                <a:srgbClr val="1155CC"/>
              </a:solidFill>
              <a:highlight>
                <a:srgbClr val="FFFFFF"/>
              </a:highlight>
              <a:latin typeface="Calibri"/>
              <a:ea typeface="Calibri"/>
              <a:cs typeface="Calibri"/>
              <a:sym typeface="Calibri"/>
            </a:endParaRPr>
          </a:p>
          <a:p>
            <a:pPr indent="0" lvl="0" marL="0" rtl="0" algn="l">
              <a:spcBef>
                <a:spcPts val="1600"/>
              </a:spcBef>
              <a:spcAft>
                <a:spcPts val="0"/>
              </a:spcAft>
              <a:buNone/>
            </a:pPr>
            <a:r>
              <a:rPr lang="en">
                <a:solidFill>
                  <a:srgbClr val="000000"/>
                </a:solidFill>
                <a:highlight>
                  <a:srgbClr val="FFFFFF"/>
                </a:highlight>
              </a:rPr>
              <a:t>Computer software where the source code is made freely available by those who have (and keep) the </a:t>
            </a:r>
            <a:r>
              <a:rPr lang="en">
                <a:solidFill>
                  <a:schemeClr val="accent5"/>
                </a:solidFill>
                <a:highlight>
                  <a:srgbClr val="FFFFFF"/>
                </a:highlight>
              </a:rPr>
              <a:t>copyright</a:t>
            </a:r>
            <a:r>
              <a:rPr lang="en">
                <a:solidFill>
                  <a:srgbClr val="000000"/>
                </a:solidFill>
                <a:highlight>
                  <a:srgbClr val="FFFFFF"/>
                </a:highlight>
              </a:rPr>
              <a:t>. </a:t>
            </a:r>
            <a:endParaRPr>
              <a:solidFill>
                <a:srgbClr val="000000"/>
              </a:solidFill>
              <a:highlight>
                <a:srgbClr val="FFFFFF"/>
              </a:highlight>
            </a:endParaRPr>
          </a:p>
          <a:p>
            <a:pPr indent="0" lvl="0" marL="0" rtl="0" algn="l">
              <a:spcBef>
                <a:spcPts val="12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World Wide Web as an Open Source Project</a:t>
            </a:r>
            <a:endParaRPr/>
          </a:p>
        </p:txBody>
      </p:sp>
      <p:pic>
        <p:nvPicPr>
          <p:cNvPr id="121" name="Google Shape;121;p20"/>
          <p:cNvPicPr preferRelativeResize="0"/>
          <p:nvPr/>
        </p:nvPicPr>
        <p:blipFill>
          <a:blip r:embed="rId3">
            <a:alphaModFix/>
          </a:blip>
          <a:stretch>
            <a:fillRect/>
          </a:stretch>
        </p:blipFill>
        <p:spPr>
          <a:xfrm>
            <a:off x="6412950" y="1246313"/>
            <a:ext cx="2419350" cy="1819275"/>
          </a:xfrm>
          <a:prstGeom prst="rect">
            <a:avLst/>
          </a:prstGeom>
          <a:noFill/>
          <a:ln>
            <a:noFill/>
          </a:ln>
        </p:spPr>
      </p:pic>
      <p:pic>
        <p:nvPicPr>
          <p:cNvPr id="122" name="Google Shape;122;p20" title="TRH-20151023-OpenSourceWorld-www.mp3">
            <a:hlinkClick r:id="rId4"/>
          </p:cNvPr>
          <p:cNvPicPr preferRelativeResize="0"/>
          <p:nvPr/>
        </p:nvPicPr>
        <p:blipFill>
          <a:blip r:embed="rId5">
            <a:alphaModFix/>
          </a:blip>
          <a:stretch>
            <a:fillRect/>
          </a:stretch>
        </p:blipFill>
        <p:spPr>
          <a:xfrm>
            <a:off x="8375100" y="4113750"/>
            <a:ext cx="457200" cy="457200"/>
          </a:xfrm>
          <a:prstGeom prst="rect">
            <a:avLst/>
          </a:prstGeom>
          <a:noFill/>
          <a:ln>
            <a:noFill/>
          </a:ln>
        </p:spPr>
      </p:pic>
      <p:sp>
        <p:nvSpPr>
          <p:cNvPr id="123" name="Google Shape;123;p20"/>
          <p:cNvSpPr txBox="1"/>
          <p:nvPr>
            <p:ph idx="1" type="body"/>
          </p:nvPr>
        </p:nvSpPr>
        <p:spPr>
          <a:xfrm>
            <a:off x="311700" y="1152475"/>
            <a:ext cx="573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333333"/>
              </a:solidFill>
              <a:latin typeface="Georgia"/>
              <a:ea typeface="Georgia"/>
              <a:cs typeface="Georgia"/>
              <a:sym typeface="Georgia"/>
            </a:endParaRPr>
          </a:p>
          <a:p>
            <a:pPr indent="0" lvl="0" marL="0" rtl="0" algn="l">
              <a:spcBef>
                <a:spcPts val="1600"/>
              </a:spcBef>
              <a:spcAft>
                <a:spcPts val="0"/>
              </a:spcAft>
              <a:buNone/>
            </a:pPr>
            <a:r>
              <a:t/>
            </a:r>
            <a:endParaRPr sz="1300">
              <a:solidFill>
                <a:srgbClr val="333333"/>
              </a:solidFill>
              <a:latin typeface="Georgia"/>
              <a:ea typeface="Georgia"/>
              <a:cs typeface="Georgia"/>
              <a:sym typeface="Georgia"/>
            </a:endParaRPr>
          </a:p>
          <a:p>
            <a:pPr indent="0" lvl="0" marL="0" rtl="0" algn="just">
              <a:spcBef>
                <a:spcPts val="1600"/>
              </a:spcBef>
              <a:spcAft>
                <a:spcPts val="1600"/>
              </a:spcAft>
              <a:buNone/>
            </a:pPr>
            <a:r>
              <a:rPr lang="en" sz="1300">
                <a:solidFill>
                  <a:srgbClr val="333333"/>
                </a:solidFill>
                <a:latin typeface="Georgia"/>
                <a:ea typeface="Georgia"/>
                <a:cs typeface="Georgia"/>
                <a:sym typeface="Georgia"/>
              </a:rPr>
              <a:t>In the 1980s, scientists at a nuclear research lab in Switzerland were asking how they could share and collaborate on massive, complex projects. Tim Berners-Lee, then a contractor, answered by inventing the World Wide Web.</a:t>
            </a:r>
            <a:endParaRPr/>
          </a:p>
        </p:txBody>
      </p:sp>
      <p:pic>
        <p:nvPicPr>
          <p:cNvPr id="124" name="Google Shape;124;p20"/>
          <p:cNvPicPr preferRelativeResize="0"/>
          <p:nvPr/>
        </p:nvPicPr>
        <p:blipFill>
          <a:blip r:embed="rId6">
            <a:alphaModFix/>
          </a:blip>
          <a:stretch>
            <a:fillRect/>
          </a:stretch>
        </p:blipFill>
        <p:spPr>
          <a:xfrm>
            <a:off x="311693" y="3618000"/>
            <a:ext cx="952925" cy="952950"/>
          </a:xfrm>
          <a:prstGeom prst="rect">
            <a:avLst/>
          </a:prstGeom>
          <a:noFill/>
          <a:ln>
            <a:noFill/>
          </a:ln>
        </p:spPr>
      </p:pic>
      <p:sp>
        <p:nvSpPr>
          <p:cNvPr id="125" name="Google Shape;125;p20"/>
          <p:cNvSpPr txBox="1"/>
          <p:nvPr/>
        </p:nvSpPr>
        <p:spPr>
          <a:xfrm>
            <a:off x="1444450" y="3800075"/>
            <a:ext cx="2638800" cy="6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TED Radio Hour Podcast:</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Open Source World</a:t>
            </a:r>
            <a:endParaRPr>
              <a:latin typeface="Proxima Nova"/>
              <a:ea typeface="Proxima Nova"/>
              <a:cs typeface="Proxima Nova"/>
              <a:sym typeface="Proxima Nova"/>
            </a:endParaRPr>
          </a:p>
          <a:p>
            <a:pPr indent="0" lvl="0" marL="0" rtl="0" algn="l">
              <a:spcBef>
                <a:spcPts val="0"/>
              </a:spcBef>
              <a:spcAft>
                <a:spcPts val="0"/>
              </a:spcAft>
              <a:buNone/>
            </a:pPr>
            <a:r>
              <a:rPr lang="en" u="sng">
                <a:solidFill>
                  <a:srgbClr val="FF00FF"/>
                </a:solidFill>
                <a:latin typeface="Consolas"/>
                <a:ea typeface="Consolas"/>
                <a:cs typeface="Consolas"/>
                <a:sym typeface="Consolas"/>
                <a:hlinkClick r:id="rId7">
                  <a:extLst>
                    <a:ext uri="{A12FA001-AC4F-418D-AE19-62706E023703}">
                      <ahyp:hlinkClr val="tx"/>
                    </a:ext>
                  </a:extLst>
                </a:hlinkClick>
              </a:rPr>
              <a:t>https://n.pr/2GMa0Mg</a:t>
            </a:r>
            <a:r>
              <a:rPr lang="en">
                <a:solidFill>
                  <a:srgbClr val="FF00FF"/>
                </a:solidFill>
                <a:latin typeface="Consolas"/>
                <a:ea typeface="Consolas"/>
                <a:cs typeface="Consolas"/>
                <a:sym typeface="Consolas"/>
              </a:rPr>
              <a:t> </a:t>
            </a:r>
            <a:endParaRPr>
              <a:solidFill>
                <a:srgbClr val="FF00FF"/>
              </a:solidFill>
              <a:latin typeface="Consolas"/>
              <a:ea typeface="Consolas"/>
              <a:cs typeface="Consolas"/>
              <a:sym typeface="Consolas"/>
            </a:endParaRPr>
          </a:p>
        </p:txBody>
      </p:sp>
      <p:sp>
        <p:nvSpPr>
          <p:cNvPr id="126" name="Google Shape;126;p20"/>
          <p:cNvSpPr txBox="1"/>
          <p:nvPr/>
        </p:nvSpPr>
        <p:spPr>
          <a:xfrm>
            <a:off x="6427250" y="3115850"/>
            <a:ext cx="2419500" cy="34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Tim Berners-Lee</a:t>
            </a:r>
            <a:endParaRPr>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Source Computing with Linux</a:t>
            </a:r>
            <a:endParaRPr/>
          </a:p>
        </p:txBody>
      </p:sp>
      <p:pic>
        <p:nvPicPr>
          <p:cNvPr id="132" name="Google Shape;132;p21"/>
          <p:cNvPicPr preferRelativeResize="0"/>
          <p:nvPr/>
        </p:nvPicPr>
        <p:blipFill>
          <a:blip r:embed="rId3">
            <a:alphaModFix/>
          </a:blip>
          <a:stretch>
            <a:fillRect/>
          </a:stretch>
        </p:blipFill>
        <p:spPr>
          <a:xfrm>
            <a:off x="5378268" y="3938450"/>
            <a:ext cx="952925" cy="952950"/>
          </a:xfrm>
          <a:prstGeom prst="rect">
            <a:avLst/>
          </a:prstGeom>
          <a:noFill/>
          <a:ln>
            <a:noFill/>
          </a:ln>
        </p:spPr>
      </p:pic>
      <p:sp>
        <p:nvSpPr>
          <p:cNvPr id="133" name="Google Shape;133;p21"/>
          <p:cNvSpPr txBox="1"/>
          <p:nvPr/>
        </p:nvSpPr>
        <p:spPr>
          <a:xfrm>
            <a:off x="6511025" y="4120525"/>
            <a:ext cx="2638800" cy="6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TED Radio Hour Podcast:</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Open Source World</a:t>
            </a:r>
            <a:endParaRPr>
              <a:latin typeface="Proxima Nova"/>
              <a:ea typeface="Proxima Nova"/>
              <a:cs typeface="Proxima Nova"/>
              <a:sym typeface="Proxima Nova"/>
            </a:endParaRPr>
          </a:p>
          <a:p>
            <a:pPr indent="0" lvl="0" marL="0" rtl="0" algn="l">
              <a:spcBef>
                <a:spcPts val="0"/>
              </a:spcBef>
              <a:spcAft>
                <a:spcPts val="0"/>
              </a:spcAft>
              <a:buNone/>
            </a:pPr>
            <a:r>
              <a:rPr lang="en" u="sng">
                <a:solidFill>
                  <a:srgbClr val="FF00FF"/>
                </a:solidFill>
                <a:latin typeface="Consolas"/>
                <a:ea typeface="Consolas"/>
                <a:cs typeface="Consolas"/>
                <a:sym typeface="Consolas"/>
                <a:hlinkClick r:id="rId4">
                  <a:extLst>
                    <a:ext uri="{A12FA001-AC4F-418D-AE19-62706E023703}">
                      <ahyp:hlinkClr val="tx"/>
                    </a:ext>
                  </a:extLst>
                </a:hlinkClick>
              </a:rPr>
              <a:t>https://n.pr/2GMa0Mg</a:t>
            </a:r>
            <a:r>
              <a:rPr lang="en">
                <a:solidFill>
                  <a:srgbClr val="FF00FF"/>
                </a:solidFill>
                <a:latin typeface="Consolas"/>
                <a:ea typeface="Consolas"/>
                <a:cs typeface="Consolas"/>
                <a:sym typeface="Consolas"/>
              </a:rPr>
              <a:t> </a:t>
            </a:r>
            <a:endParaRPr>
              <a:solidFill>
                <a:srgbClr val="FF00FF"/>
              </a:solidFill>
              <a:latin typeface="Consolas"/>
              <a:ea typeface="Consolas"/>
              <a:cs typeface="Consolas"/>
              <a:sym typeface="Consolas"/>
            </a:endParaRPr>
          </a:p>
        </p:txBody>
      </p:sp>
      <p:pic>
        <p:nvPicPr>
          <p:cNvPr id="134" name="Google Shape;134;p21"/>
          <p:cNvPicPr preferRelativeResize="0"/>
          <p:nvPr/>
        </p:nvPicPr>
        <p:blipFill>
          <a:blip r:embed="rId5">
            <a:alphaModFix/>
          </a:blip>
          <a:stretch>
            <a:fillRect/>
          </a:stretch>
        </p:blipFill>
        <p:spPr>
          <a:xfrm>
            <a:off x="7262400" y="1222925"/>
            <a:ext cx="1569900" cy="1180500"/>
          </a:xfrm>
          <a:prstGeom prst="rect">
            <a:avLst/>
          </a:prstGeom>
          <a:noFill/>
          <a:ln>
            <a:noFill/>
          </a:ln>
        </p:spPr>
      </p:pic>
      <p:sp>
        <p:nvSpPr>
          <p:cNvPr id="135" name="Google Shape;135;p21"/>
          <p:cNvSpPr txBox="1"/>
          <p:nvPr/>
        </p:nvSpPr>
        <p:spPr>
          <a:xfrm>
            <a:off x="5493025" y="2536525"/>
            <a:ext cx="1569900" cy="50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Linus Torvalds</a:t>
            </a:r>
            <a:endParaRPr>
              <a:latin typeface="Proxima Nova"/>
              <a:ea typeface="Proxima Nova"/>
              <a:cs typeface="Proxima Nova"/>
              <a:sym typeface="Proxima Nova"/>
            </a:endParaRPr>
          </a:p>
        </p:txBody>
      </p:sp>
      <p:sp>
        <p:nvSpPr>
          <p:cNvPr id="136" name="Google Shape;136;p21"/>
          <p:cNvSpPr txBox="1"/>
          <p:nvPr/>
        </p:nvSpPr>
        <p:spPr>
          <a:xfrm>
            <a:off x="7280750" y="2567825"/>
            <a:ext cx="1569900" cy="3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pic>
        <p:nvPicPr>
          <p:cNvPr id="137" name="Google Shape;137;p21"/>
          <p:cNvPicPr preferRelativeResize="0"/>
          <p:nvPr/>
        </p:nvPicPr>
        <p:blipFill>
          <a:blip r:embed="rId6">
            <a:alphaModFix/>
          </a:blip>
          <a:stretch>
            <a:fillRect/>
          </a:stretch>
        </p:blipFill>
        <p:spPr>
          <a:xfrm>
            <a:off x="5378275" y="1222921"/>
            <a:ext cx="1569900" cy="1180515"/>
          </a:xfrm>
          <a:prstGeom prst="rect">
            <a:avLst/>
          </a:prstGeom>
          <a:noFill/>
          <a:ln>
            <a:noFill/>
          </a:ln>
        </p:spPr>
      </p:pic>
      <p:pic>
        <p:nvPicPr>
          <p:cNvPr descr="Linus Torvalds transformed technology twice — first with the Linux kernel, which helps power the Internet, and again with Git, the source code management system used by developers worldwide. In a rare interview with TED Curator Chris Anderson, Torvalds discusses with remarkable openness the personality traits that prompted his unique philosophy of work, engineering and life. &quot;I am not a visionary, I'm an engineer,&quot; Torvalds says. &quot;I'm perfectly happy with all the people who are walking around and just staring at the clouds ... but I'm looking at the ground, and I want to fix the pothole that's right in front of me before I fall in.&quot;&#10;&#10;TEDTalks is a daily video podcast of the best talks and performances from the TED Conference, where the world's leading thinkers and doers give the talk of their lives in 18 minutes (or less). Look for talks on Technology, Entertainment and Design -- plus science, business, global issues, the arts and much more.&#10;Find closed captions and translated subtitles in many languages at http://www.ted.com/translate&#10;&#10;Follow TED news on Twitter: http://www.twitter.com/tednews&#10;Like TED on Facebook: https://www.facebook.com/TED&#10;&#10;Subscribe to our channel: http://www.youtube.com/user/TEDtalksDirector" id="138" name="Google Shape;138;p21" title="The mind behind Linux | Linus Torvalds">
            <a:hlinkClick r:id="rId7"/>
          </p:cNvPr>
          <p:cNvPicPr preferRelativeResize="0"/>
          <p:nvPr/>
        </p:nvPicPr>
        <p:blipFill>
          <a:blip r:embed="rId8">
            <a:alphaModFix/>
          </a:blip>
          <a:stretch>
            <a:fillRect/>
          </a:stretch>
        </p:blipFill>
        <p:spPr>
          <a:xfrm>
            <a:off x="311700" y="1222925"/>
            <a:ext cx="3986300" cy="2989725"/>
          </a:xfrm>
          <a:prstGeom prst="rect">
            <a:avLst/>
          </a:prstGeom>
          <a:noFill/>
          <a:ln>
            <a:noFill/>
          </a:ln>
        </p:spPr>
      </p:pic>
      <p:sp>
        <p:nvSpPr>
          <p:cNvPr id="139" name="Google Shape;139;p21"/>
          <p:cNvSpPr txBox="1"/>
          <p:nvPr/>
        </p:nvSpPr>
        <p:spPr>
          <a:xfrm>
            <a:off x="342925" y="4360625"/>
            <a:ext cx="3955200" cy="50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TED Talk: The Mind Behind Linux</a:t>
            </a:r>
            <a:endParaRPr>
              <a:latin typeface="Proxima Nova"/>
              <a:ea typeface="Proxima Nova"/>
              <a:cs typeface="Proxima Nova"/>
              <a:sym typeface="Proxima Nova"/>
            </a:endParaRPr>
          </a:p>
        </p:txBody>
      </p:sp>
      <p:sp>
        <p:nvSpPr>
          <p:cNvPr id="140" name="Google Shape;140;p21"/>
          <p:cNvSpPr txBox="1"/>
          <p:nvPr/>
        </p:nvSpPr>
        <p:spPr>
          <a:xfrm>
            <a:off x="7272925" y="2575675"/>
            <a:ext cx="1569900" cy="39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Clay Shirky</a:t>
            </a:r>
            <a:endParaRPr>
              <a:latin typeface="Proxima Nova"/>
              <a:ea typeface="Proxima Nova"/>
              <a:cs typeface="Proxima Nova"/>
              <a:sym typeface="Proxima Nova"/>
            </a:endParaRPr>
          </a:p>
        </p:txBody>
      </p:sp>
      <p:pic>
        <p:nvPicPr>
          <p:cNvPr id="141" name="Google Shape;141;p21" title="TRH-20151023-OpenSourceWorld-Linus.mp3">
            <a:hlinkClick r:id="rId9"/>
          </p:cNvPr>
          <p:cNvPicPr preferRelativeResize="0"/>
          <p:nvPr/>
        </p:nvPicPr>
        <p:blipFill>
          <a:blip r:embed="rId10">
            <a:alphaModFix/>
          </a:blip>
          <a:stretch>
            <a:fillRect/>
          </a:stretch>
        </p:blipFill>
        <p:spPr>
          <a:xfrm>
            <a:off x="6049375" y="3263288"/>
            <a:ext cx="457200" cy="457200"/>
          </a:xfrm>
          <a:prstGeom prst="rect">
            <a:avLst/>
          </a:prstGeom>
          <a:noFill/>
          <a:ln>
            <a:noFill/>
          </a:ln>
        </p:spPr>
      </p:pic>
      <p:pic>
        <p:nvPicPr>
          <p:cNvPr id="142" name="Google Shape;142;p21" title="TRH-20151023-OpenSourceWorld-Linux.mp3">
            <a:hlinkClick r:id="rId11"/>
          </p:cNvPr>
          <p:cNvPicPr preferRelativeResize="0"/>
          <p:nvPr/>
        </p:nvPicPr>
        <p:blipFill>
          <a:blip r:embed="rId10">
            <a:alphaModFix/>
          </a:blip>
          <a:stretch>
            <a:fillRect/>
          </a:stretch>
        </p:blipFill>
        <p:spPr>
          <a:xfrm>
            <a:off x="7818750" y="3291675"/>
            <a:ext cx="457200" cy="457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